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91" r:id="rId4"/>
    <p:sldId id="263" r:id="rId5"/>
    <p:sldId id="264" r:id="rId6"/>
    <p:sldId id="262" r:id="rId7"/>
    <p:sldId id="265" r:id="rId8"/>
    <p:sldId id="266" r:id="rId9"/>
    <p:sldId id="267" r:id="rId10"/>
    <p:sldId id="309" r:id="rId11"/>
    <p:sldId id="293" r:id="rId12"/>
    <p:sldId id="294" r:id="rId13"/>
    <p:sldId id="295" r:id="rId14"/>
    <p:sldId id="312" r:id="rId15"/>
    <p:sldId id="313" r:id="rId16"/>
    <p:sldId id="314" r:id="rId17"/>
    <p:sldId id="315" r:id="rId18"/>
    <p:sldId id="333" r:id="rId19"/>
    <p:sldId id="334" r:id="rId20"/>
    <p:sldId id="289" r:id="rId21"/>
    <p:sldId id="329" r:id="rId22"/>
    <p:sldId id="331" r:id="rId23"/>
    <p:sldId id="328" r:id="rId24"/>
    <p:sldId id="311" r:id="rId25"/>
    <p:sldId id="307" r:id="rId26"/>
    <p:sldId id="296" r:id="rId27"/>
    <p:sldId id="306" r:id="rId28"/>
    <p:sldId id="297" r:id="rId29"/>
    <p:sldId id="310" r:id="rId30"/>
    <p:sldId id="298" r:id="rId31"/>
    <p:sldId id="299" r:id="rId32"/>
    <p:sldId id="308" r:id="rId33"/>
    <p:sldId id="317" r:id="rId34"/>
    <p:sldId id="318" r:id="rId35"/>
    <p:sldId id="319" r:id="rId36"/>
    <p:sldId id="322" r:id="rId37"/>
    <p:sldId id="320" r:id="rId38"/>
    <p:sldId id="321" r:id="rId39"/>
    <p:sldId id="323" r:id="rId40"/>
    <p:sldId id="316" r:id="rId41"/>
    <p:sldId id="335" r:id="rId42"/>
    <p:sldId id="303" r:id="rId43"/>
    <p:sldId id="305" r:id="rId44"/>
    <p:sldId id="324" r:id="rId45"/>
    <p:sldId id="325" r:id="rId46"/>
    <p:sldId id="326" r:id="rId47"/>
    <p:sldId id="327" r:id="rId48"/>
    <p:sldId id="336" r:id="rId49"/>
    <p:sldId id="337" r:id="rId50"/>
    <p:sldId id="290" r:id="rId51"/>
    <p:sldId id="330" r:id="rId52"/>
    <p:sldId id="258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1D26"/>
    <a:srgbClr val="15212B"/>
    <a:srgbClr val="231120"/>
    <a:srgbClr val="260A0B"/>
    <a:srgbClr val="D0C176"/>
    <a:srgbClr val="140023"/>
    <a:srgbClr val="A19CF0"/>
    <a:srgbClr val="EBD7C3"/>
    <a:srgbClr val="E6A5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-98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810EC-1F98-2642-A3CD-9FFA2E261569}" type="datetimeFigureOut">
              <a:rPr lang="en-US" smtClean="0"/>
              <a:t>3/12/15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C943F-34AF-7147-8FAC-C95B5ADB5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382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810EC-1F98-2642-A3CD-9FFA2E261569}" type="datetimeFigureOut">
              <a:rPr lang="en-US" smtClean="0"/>
              <a:t>3/12/15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C943F-34AF-7147-8FAC-C95B5ADB5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387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810EC-1F98-2642-A3CD-9FFA2E261569}" type="datetimeFigureOut">
              <a:rPr lang="en-US" smtClean="0"/>
              <a:t>3/12/15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C943F-34AF-7147-8FAC-C95B5ADB5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81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810EC-1F98-2642-A3CD-9FFA2E261569}" type="datetimeFigureOut">
              <a:rPr lang="en-US" smtClean="0"/>
              <a:t>3/12/15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C943F-34AF-7147-8FAC-C95B5ADB5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21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810EC-1F98-2642-A3CD-9FFA2E261569}" type="datetimeFigureOut">
              <a:rPr lang="en-US" smtClean="0"/>
              <a:t>3/12/15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C943F-34AF-7147-8FAC-C95B5ADB5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0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810EC-1F98-2642-A3CD-9FFA2E261569}" type="datetimeFigureOut">
              <a:rPr lang="en-US" smtClean="0"/>
              <a:t>3/12/15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C943F-34AF-7147-8FAC-C95B5ADB5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15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810EC-1F98-2642-A3CD-9FFA2E261569}" type="datetimeFigureOut">
              <a:rPr lang="en-US" smtClean="0"/>
              <a:t>3/12/15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C943F-34AF-7147-8FAC-C95B5ADB5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336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810EC-1F98-2642-A3CD-9FFA2E261569}" type="datetimeFigureOut">
              <a:rPr lang="en-US" smtClean="0"/>
              <a:t>3/12/15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C943F-34AF-7147-8FAC-C95B5ADB5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073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810EC-1F98-2642-A3CD-9FFA2E261569}" type="datetimeFigureOut">
              <a:rPr lang="en-US" smtClean="0"/>
              <a:t>3/12/15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C943F-34AF-7147-8FAC-C95B5ADB5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55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810EC-1F98-2642-A3CD-9FFA2E261569}" type="datetimeFigureOut">
              <a:rPr lang="en-US" smtClean="0"/>
              <a:t>3/12/15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C943F-34AF-7147-8FAC-C95B5ADB5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29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810EC-1F98-2642-A3CD-9FFA2E261569}" type="datetimeFigureOut">
              <a:rPr lang="en-US" smtClean="0"/>
              <a:t>3/12/15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C943F-34AF-7147-8FAC-C95B5ADB5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981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A810EC-1F98-2642-A3CD-9FFA2E261569}" type="datetimeFigureOut">
              <a:rPr lang="en-US" smtClean="0"/>
              <a:t>3/12/15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C943F-34AF-7147-8FAC-C95B5ADB5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289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wiki.openjdk.java.net/display/dio/Main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9.jpg"/><Relationship Id="rId5" Type="http://schemas.openxmlformats.org/officeDocument/2006/relationships/image" Target="../media/image20.png"/><Relationship Id="rId6" Type="http://schemas.openxmlformats.org/officeDocument/2006/relationships/hyperlink" Target="http://docs.oracle.com/javame/8.0/get-started-rpi/piportsapdx.htm" TargetMode="External"/><Relationship Id="rId7" Type="http://schemas.openxmlformats.org/officeDocument/2006/relationships/hyperlink" Target="http://pi4j.com/pins/model-b-plu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://www.oracle.com/technetwork/java/javase/downloads/jdk8-arm-downloads-2187472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31500" y="5707603"/>
            <a:ext cx="5835762" cy="7353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t_mono-Bold"/>
                <a:cs typeface="bt_mono-Bold"/>
              </a:rPr>
              <a:t>What is </a:t>
            </a:r>
            <a:r>
              <a:rPr lang="en-US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t_mono-Bold"/>
                <a:cs typeface="bt_mono-Bold"/>
              </a:rPr>
              <a:t>IoT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t_mono-Bold"/>
                <a:cs typeface="bt_mono-Bold"/>
              </a:rPr>
              <a:t>, </a:t>
            </a:r>
            <a:r>
              <a:rPr lang="en-US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t_mono-Bold"/>
                <a:cs typeface="bt_mono-Bold"/>
              </a:rPr>
              <a:t>RaspberryPi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t_mono-Bold"/>
                <a:cs typeface="bt_mono-Bold"/>
              </a:rPr>
              <a:t> </a:t>
            </a:r>
            <a:b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t_mono-Bold"/>
                <a:cs typeface="bt_mono-Bold"/>
              </a:rPr>
            </a:b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t_mono-Bold"/>
                <a:cs typeface="bt_mono-Bold"/>
              </a:rPr>
              <a:t>and </a:t>
            </a: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t_mono-Bold"/>
                <a:cs typeface="bt_mono-Bold"/>
              </a:rPr>
              <a:t>L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t_mono-Bold"/>
                <a:cs typeface="bt_mono-Bold"/>
              </a:rPr>
              <a:t>ab to build a Candy Vending Machine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t_mono-Bold"/>
              <a:cs typeface="bt_mono-Bold"/>
            </a:endParaRPr>
          </a:p>
        </p:txBody>
      </p:sp>
      <p:pic>
        <p:nvPicPr>
          <p:cNvPr id="2" name="Picture 1" descr="Raspi_Colour_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06" y="790789"/>
            <a:ext cx="2952010" cy="355855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66115" y="4476615"/>
            <a:ext cx="42011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bt_mono-Bold"/>
                <a:cs typeface="bt_mono-Bold"/>
              </a:rPr>
              <a:t>Java Native GPIO </a:t>
            </a:r>
            <a:r>
              <a:rPr lang="en-US" sz="2000" b="1" dirty="0" smtClean="0">
                <a:latin typeface="bt_mono-Bold"/>
                <a:cs typeface="bt_mono-Bold"/>
              </a:rPr>
              <a:t>Operations</a:t>
            </a:r>
            <a:br>
              <a:rPr lang="en-US" sz="2000" b="1" dirty="0" smtClean="0">
                <a:latin typeface="bt_mono-Bold"/>
                <a:cs typeface="bt_mono-Bold"/>
              </a:rPr>
            </a:br>
            <a:r>
              <a:rPr lang="en-US" sz="2000" b="1" dirty="0" smtClean="0">
                <a:latin typeface="bt_mono-Bold"/>
                <a:cs typeface="bt_mono-Bold"/>
              </a:rPr>
              <a:t>Using Device I/O API</a:t>
            </a:r>
            <a:endParaRPr lang="en-US" sz="2000" b="1" dirty="0">
              <a:latin typeface="bt_mono-Bold"/>
              <a:cs typeface="bt_mono-Bold"/>
            </a:endParaRPr>
          </a:p>
        </p:txBody>
      </p:sp>
      <p:pic>
        <p:nvPicPr>
          <p:cNvPr id="5" name="Picture 4" descr="java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589" y="790789"/>
            <a:ext cx="1940851" cy="3558552"/>
          </a:xfrm>
          <a:prstGeom prst="rect">
            <a:avLst/>
          </a:prstGeom>
        </p:spPr>
      </p:pic>
      <p:sp>
        <p:nvSpPr>
          <p:cNvPr id="6" name="Plus 5"/>
          <p:cNvSpPr/>
          <p:nvPr/>
        </p:nvSpPr>
        <p:spPr>
          <a:xfrm>
            <a:off x="4309900" y="2239347"/>
            <a:ext cx="769910" cy="1010437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52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mIPreparedT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8890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269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aspi_Colour_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95" y="351119"/>
            <a:ext cx="911399" cy="10986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36412" y="583976"/>
            <a:ext cx="185178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bt_mono-Bold"/>
                <a:cs typeface="bt_mono-Bold"/>
              </a:rPr>
              <a:t>History</a:t>
            </a:r>
            <a:endParaRPr lang="en-US" sz="3200" b="1" dirty="0">
              <a:latin typeface="bt_mono-Bold"/>
              <a:cs typeface="bt_mono-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3964" y="1819017"/>
            <a:ext cx="42938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1600" dirty="0" smtClean="0">
                <a:latin typeface="bt_mono-Regular"/>
                <a:cs typeface="bt_mono-Regular"/>
              </a:rPr>
              <a:t>Designed in UK, </a:t>
            </a:r>
            <a:r>
              <a:rPr lang="en-US" sz="1600" b="1" dirty="0" smtClean="0">
                <a:latin typeface="bt_mono-Regular"/>
                <a:cs typeface="bt_mono-Regular"/>
              </a:rPr>
              <a:t>University of Cambridge, 2006</a:t>
            </a:r>
            <a:r>
              <a:rPr lang="en-US" sz="1600" dirty="0" smtClean="0">
                <a:latin typeface="bt_mono-Regular"/>
                <a:cs typeface="bt_mono-Regular"/>
              </a:rPr>
              <a:t>, to be a chip alternative to computers to students. Also a way to students rediscover how cool is to work with Robotic.</a:t>
            </a:r>
            <a:br>
              <a:rPr lang="en-US" sz="1600" dirty="0" smtClean="0">
                <a:latin typeface="bt_mono-Regular"/>
                <a:cs typeface="bt_mono-Regular"/>
              </a:rPr>
            </a:br>
            <a:r>
              <a:rPr lang="en-US" sz="1600" dirty="0" smtClean="0">
                <a:latin typeface="bt_mono-Regular"/>
                <a:cs typeface="bt_mono-Regular"/>
              </a:rPr>
              <a:t>It</a:t>
            </a:r>
            <a:r>
              <a:rPr lang="en-US" sz="1600" dirty="0">
                <a:latin typeface="bt_mono-Regular"/>
                <a:cs typeface="bt_mono-Regular"/>
              </a:rPr>
              <a:t> </a:t>
            </a:r>
            <a:r>
              <a:rPr lang="en-US" sz="1600" dirty="0" smtClean="0">
                <a:latin typeface="bt_mono-Regular"/>
                <a:cs typeface="bt_mono-Regular"/>
              </a:rPr>
              <a:t>has been projected to educational purposes but can used in Commercial ones too.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3963" y="4179860"/>
            <a:ext cx="7907029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1400" dirty="0">
                <a:latin typeface="bt_mono-Regular"/>
                <a:cs typeface="bt_mono-Regular"/>
              </a:rPr>
              <a:t>Team that have </a:t>
            </a:r>
            <a:r>
              <a:rPr lang="en-US" sz="1400" dirty="0" err="1">
                <a:latin typeface="bt_mono-Regular"/>
                <a:cs typeface="bt_mono-Regular"/>
              </a:rPr>
              <a:t>concepted</a:t>
            </a:r>
            <a:r>
              <a:rPr lang="en-US" sz="1400" dirty="0">
                <a:latin typeface="bt_mono-Regular"/>
                <a:cs typeface="bt_mono-Regular"/>
              </a:rPr>
              <a:t> it: </a:t>
            </a:r>
            <a:r>
              <a:rPr lang="en-US" sz="1400" dirty="0" err="1">
                <a:latin typeface="bt_mono-Regular"/>
                <a:cs typeface="bt_mono-Regular"/>
              </a:rPr>
              <a:t>Eben</a:t>
            </a:r>
            <a:r>
              <a:rPr lang="en-US" sz="1400" dirty="0">
                <a:latin typeface="bt_mono-Regular"/>
                <a:cs typeface="bt_mono-Regular"/>
              </a:rPr>
              <a:t> Upton, Rob Mullins, Jack Lang and Alan Mycroft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1400" dirty="0" smtClean="0">
                <a:latin typeface="bt_mono-Regular"/>
                <a:cs typeface="bt_mono-Regular"/>
              </a:rPr>
              <a:t>Raspberry Pi </a:t>
            </a:r>
            <a:r>
              <a:rPr lang="en-US" sz="1400" dirty="0">
                <a:latin typeface="bt_mono-Regular"/>
                <a:cs typeface="bt_mono-Regular"/>
              </a:rPr>
              <a:t>Foundation was created and first alpha boards were tested, 2011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1400" dirty="0">
                <a:latin typeface="bt_mono-Regular"/>
                <a:cs typeface="bt_mono-Regular"/>
              </a:rPr>
              <a:t>Sells begins April, 2012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1400" dirty="0">
                <a:latin typeface="bt_mono-Regular"/>
                <a:cs typeface="bt_mono-Regular"/>
              </a:rPr>
              <a:t>Model B+ is released in November, 2012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1400" dirty="0">
                <a:latin typeface="bt_mono-Regular"/>
                <a:cs typeface="bt_mono-Regular"/>
              </a:rPr>
              <a:t>More than 5 Million already have been sold</a:t>
            </a:r>
          </a:p>
          <a:p>
            <a:endParaRPr lang="en-US" sz="1400" dirty="0">
              <a:latin typeface="bt_mono-Regular"/>
              <a:cs typeface="bt_mono-Regular"/>
            </a:endParaRPr>
          </a:p>
        </p:txBody>
      </p:sp>
      <p:pic>
        <p:nvPicPr>
          <p:cNvPr id="7" name="Picture 6" descr="raspberrypi-draft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" t="13802" r="4750" b="6806"/>
          <a:stretch/>
        </p:blipFill>
        <p:spPr>
          <a:xfrm>
            <a:off x="5266495" y="1819017"/>
            <a:ext cx="3354498" cy="215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074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aspberrypi-board-desig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93" y="340305"/>
            <a:ext cx="8869680" cy="61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16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aspbian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08855"/>
            <a:ext cx="4876800" cy="812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4727" y="1900433"/>
            <a:ext cx="7434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 err="1">
                <a:latin typeface="bt_mono-Regular"/>
                <a:cs typeface="bt_mono-Regular"/>
              </a:rPr>
              <a:t>Raspbian</a:t>
            </a:r>
            <a:r>
              <a:rPr lang="en-US" sz="1600" dirty="0">
                <a:latin typeface="bt_mono-Regular"/>
                <a:cs typeface="bt_mono-Regular"/>
              </a:rPr>
              <a:t> is an unofficial port of </a:t>
            </a:r>
            <a:r>
              <a:rPr lang="en-US" sz="1600" dirty="0" err="1">
                <a:latin typeface="bt_mono-Regular"/>
                <a:cs typeface="bt_mono-Regular"/>
              </a:rPr>
              <a:t>Debian</a:t>
            </a:r>
            <a:r>
              <a:rPr lang="en-US" sz="1600" dirty="0">
                <a:latin typeface="bt_mono-Regular"/>
                <a:cs typeface="bt_mono-Regular"/>
              </a:rPr>
              <a:t> Wheezy </a:t>
            </a:r>
            <a:r>
              <a:rPr lang="en-US" sz="1600" dirty="0" err="1">
                <a:latin typeface="bt_mono-Regular"/>
                <a:cs typeface="bt_mono-Regular"/>
              </a:rPr>
              <a:t>armhf</a:t>
            </a:r>
            <a:r>
              <a:rPr lang="en-US" sz="1600" dirty="0">
                <a:latin typeface="bt_mono-Regular"/>
                <a:cs typeface="bt_mono-Regular"/>
              </a:rPr>
              <a:t> with compilation settings adjusted to produce optimized "hard float" code that will run on the Raspberry Pi.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4728" y="5838395"/>
            <a:ext cx="7434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b="1" dirty="0">
                <a:latin typeface="bt_mono-Regular"/>
                <a:cs typeface="bt_mono-Regular"/>
              </a:rPr>
              <a:t>Note</a:t>
            </a:r>
            <a:r>
              <a:rPr lang="en-US" sz="1200" dirty="0">
                <a:latin typeface="bt_mono-Regular"/>
                <a:cs typeface="bt_mono-Regular"/>
              </a:rPr>
              <a:t>: </a:t>
            </a:r>
            <a:r>
              <a:rPr lang="en-US" sz="1200" dirty="0" err="1">
                <a:latin typeface="bt_mono-Regular"/>
                <a:cs typeface="bt_mono-Regular"/>
              </a:rPr>
              <a:t>Raspbian</a:t>
            </a:r>
            <a:r>
              <a:rPr lang="en-US" sz="1200" dirty="0">
                <a:latin typeface="bt_mono-Regular"/>
                <a:cs typeface="bt_mono-Regular"/>
              </a:rPr>
              <a:t> is not affiliated with the Raspberry Pi Foundation. </a:t>
            </a:r>
            <a:r>
              <a:rPr lang="en-US" sz="1200" dirty="0" err="1">
                <a:latin typeface="bt_mono-Regular"/>
                <a:cs typeface="bt_mono-Regular"/>
              </a:rPr>
              <a:t>Raspbian</a:t>
            </a:r>
            <a:r>
              <a:rPr lang="en-US" sz="1200" dirty="0">
                <a:latin typeface="bt_mono-Regular"/>
                <a:cs typeface="bt_mono-Regular"/>
              </a:rPr>
              <a:t> was created by a small, dedicated team of developers that are fans of the Raspberry Pi hardware, the educational goals of the Raspberry Pi Foundation and, of course, the </a:t>
            </a:r>
            <a:r>
              <a:rPr lang="en-US" sz="1200" dirty="0" err="1">
                <a:latin typeface="bt_mono-Regular"/>
                <a:cs typeface="bt_mono-Regular"/>
              </a:rPr>
              <a:t>Debian</a:t>
            </a:r>
            <a:r>
              <a:rPr lang="en-US" sz="1200" dirty="0">
                <a:latin typeface="bt_mono-Regular"/>
                <a:cs typeface="bt_mono-Regular"/>
              </a:rPr>
              <a:t> Project.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24728" y="2721763"/>
            <a:ext cx="74347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smtClean="0">
                <a:latin typeface="bt_mono-Regular"/>
                <a:cs typeface="bt_mono-Regular"/>
              </a:rPr>
              <a:t>Best OS to Raspberry Pi nowadays. If you use Ubuntu, you’re going to feeling in home. All basic Unix commands works on it and almost all basic server-side too: </a:t>
            </a:r>
            <a:r>
              <a:rPr lang="en-US" sz="1600" b="1" dirty="0" smtClean="0">
                <a:latin typeface="bt_mono-Regular"/>
                <a:cs typeface="bt_mono-Regular"/>
              </a:rPr>
              <a:t>Apache, </a:t>
            </a:r>
            <a:r>
              <a:rPr lang="en-US" sz="1600" b="1" dirty="0" err="1" smtClean="0">
                <a:latin typeface="bt_mono-Regular"/>
                <a:cs typeface="bt_mono-Regular"/>
              </a:rPr>
              <a:t>Nginx</a:t>
            </a:r>
            <a:r>
              <a:rPr lang="en-US" sz="1600" b="1" dirty="0" smtClean="0">
                <a:latin typeface="bt_mono-Regular"/>
                <a:cs typeface="bt_mono-Regular"/>
              </a:rPr>
              <a:t>, PHP, Java, Python, MySQL</a:t>
            </a:r>
            <a:endParaRPr lang="en-US" sz="1600" b="1" dirty="0">
              <a:latin typeface="bt_mono-Regular"/>
              <a:cs typeface="bt_mono-Regula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24727" y="4927601"/>
            <a:ext cx="7417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t_mono-Regular"/>
                <a:cs typeface="bt_mono-Regular"/>
              </a:rPr>
              <a:t>Default user: pi / Default password: raspberry</a:t>
            </a:r>
            <a:br>
              <a:rPr lang="en-US" dirty="0" smtClean="0">
                <a:latin typeface="bt_mono-Regular"/>
                <a:cs typeface="bt_mono-Regular"/>
              </a:rPr>
            </a:br>
            <a:r>
              <a:rPr lang="en-US" dirty="0" smtClean="0">
                <a:latin typeface="bt_mono-Regular"/>
                <a:cs typeface="bt_mono-Regular"/>
              </a:rPr>
              <a:t>And never forget: </a:t>
            </a:r>
            <a:r>
              <a:rPr lang="en-US" b="1" dirty="0" err="1" smtClean="0">
                <a:latin typeface="bt_mono-Regular"/>
                <a:cs typeface="bt_mono-Regular"/>
              </a:rPr>
              <a:t>sudo</a:t>
            </a:r>
            <a:r>
              <a:rPr lang="en-US" b="1" dirty="0" smtClean="0">
                <a:latin typeface="bt_mono-Regular"/>
                <a:cs typeface="bt_mono-Regular"/>
              </a:rPr>
              <a:t> apt-get install </a:t>
            </a:r>
            <a:r>
              <a:rPr lang="en-US" dirty="0" smtClean="0">
                <a:latin typeface="bt_mono-Regular"/>
                <a:cs typeface="bt_mono-Regular"/>
              </a:rPr>
              <a:t>and be happy :D</a:t>
            </a:r>
            <a:endParaRPr lang="en-US" dirty="0">
              <a:latin typeface="bt_mono-Regular"/>
              <a:cs typeface="bt_mono-Regula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4728" y="3974780"/>
            <a:ext cx="7577967" cy="720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smtClean="0">
                <a:latin typeface="bt_mono-Regular"/>
                <a:cs typeface="bt_mono-Regular"/>
              </a:rPr>
              <a:t>To install it in your </a:t>
            </a:r>
            <a:r>
              <a:rPr lang="en-US" sz="1400" dirty="0" err="1" smtClean="0">
                <a:latin typeface="bt_mono-Regular"/>
                <a:cs typeface="bt_mono-Regular"/>
              </a:rPr>
              <a:t>MicroSD</a:t>
            </a:r>
            <a:r>
              <a:rPr lang="en-US" sz="1400" dirty="0" smtClean="0">
                <a:latin typeface="bt_mono-Regular"/>
                <a:cs typeface="bt_mono-Regular"/>
              </a:rPr>
              <a:t> card (Recommend 8Gb or more)</a:t>
            </a:r>
            <a:br>
              <a:rPr lang="en-US" sz="1400" dirty="0" smtClean="0">
                <a:latin typeface="bt_mono-Regular"/>
                <a:cs typeface="bt_mono-Regular"/>
              </a:rPr>
            </a:br>
            <a:r>
              <a:rPr lang="en-US" sz="1400" b="1" dirty="0" smtClean="0">
                <a:latin typeface="bt_mono-Regular"/>
                <a:cs typeface="bt_mono-Regular"/>
              </a:rPr>
              <a:t>http</a:t>
            </a:r>
            <a:r>
              <a:rPr lang="en-US" sz="1400" b="1" dirty="0">
                <a:latin typeface="bt_mono-Regular"/>
                <a:cs typeface="bt_mono-Regular"/>
              </a:rPr>
              <a:t>://</a:t>
            </a:r>
            <a:r>
              <a:rPr lang="en-US" sz="1400" b="1" dirty="0" err="1">
                <a:latin typeface="bt_mono-Regular"/>
                <a:cs typeface="bt_mono-Regular"/>
              </a:rPr>
              <a:t>www.raspberrypi.org</a:t>
            </a:r>
            <a:r>
              <a:rPr lang="en-US" sz="1400" b="1" dirty="0">
                <a:latin typeface="bt_mono-Regular"/>
                <a:cs typeface="bt_mono-Regular"/>
              </a:rPr>
              <a:t>/documentation/installation/installing-images</a:t>
            </a:r>
          </a:p>
        </p:txBody>
      </p:sp>
    </p:spTree>
    <p:extLst>
      <p:ext uri="{BB962C8B-B14F-4D97-AF65-F5344CB8AC3E}">
        <p14:creationId xmlns:p14="http://schemas.microsoft.com/office/powerpoint/2010/main" val="2051977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aspi_Colour_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92" y="408465"/>
            <a:ext cx="1348910" cy="1626067"/>
          </a:xfrm>
          <a:prstGeom prst="rect">
            <a:avLst/>
          </a:prstGeom>
        </p:spPr>
      </p:pic>
      <p:pic>
        <p:nvPicPr>
          <p:cNvPr id="6" name="Picture 5" descr="java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682" y="408465"/>
            <a:ext cx="886865" cy="16260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55236" y="689225"/>
            <a:ext cx="399288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bt_mono-Bold"/>
                <a:cs typeface="bt_mono-Bold"/>
              </a:rPr>
              <a:t>JDK SE for </a:t>
            </a:r>
            <a:br>
              <a:rPr lang="en-US" sz="3200" b="1" dirty="0" smtClean="0">
                <a:latin typeface="bt_mono-Bold"/>
                <a:cs typeface="bt_mono-Bold"/>
              </a:rPr>
            </a:br>
            <a:r>
              <a:rPr lang="en-US" sz="3200" b="1" dirty="0" err="1" smtClean="0">
                <a:latin typeface="bt_mono-Bold"/>
                <a:cs typeface="bt_mono-Bold"/>
              </a:rPr>
              <a:t>Embbeded</a:t>
            </a:r>
            <a:r>
              <a:rPr lang="en-US" sz="3200" b="1" dirty="0" smtClean="0">
                <a:latin typeface="bt_mono-Bold"/>
                <a:cs typeface="bt_mono-Bold"/>
              </a:rPr>
              <a:t> Devices</a:t>
            </a:r>
            <a:endParaRPr lang="en-US" sz="3200" b="1" dirty="0">
              <a:latin typeface="bt_mono-Bold"/>
              <a:cs typeface="bt_mono-Bol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7393" y="2852534"/>
            <a:ext cx="753213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t_mono-Regular"/>
                <a:cs typeface="bt_mono-Regular"/>
              </a:rPr>
              <a:t>Since JDK 7, Java SE SDK for Desktop was ported to ARM </a:t>
            </a:r>
            <a:r>
              <a:rPr lang="en-US" dirty="0" smtClean="0">
                <a:latin typeface="bt_mono-Regular"/>
                <a:cs typeface="bt_mono-Regular"/>
              </a:rPr>
              <a:t>chips and </a:t>
            </a:r>
            <a:r>
              <a:rPr lang="en-US" b="1" dirty="0" smtClean="0">
                <a:latin typeface="bt_mono-Regular"/>
                <a:cs typeface="bt_mono-Regular"/>
              </a:rPr>
              <a:t>JDK 8</a:t>
            </a:r>
            <a:r>
              <a:rPr lang="en-US" dirty="0" smtClean="0">
                <a:latin typeface="bt_mono-Regular"/>
                <a:cs typeface="bt_mono-Regular"/>
              </a:rPr>
              <a:t> is already available.</a:t>
            </a:r>
            <a:endParaRPr lang="en-US" dirty="0">
              <a:latin typeface="bt_mono-Regular"/>
              <a:cs typeface="bt_mono-Regular"/>
            </a:endParaRPr>
          </a:p>
          <a:p>
            <a:endParaRPr lang="en-US" dirty="0" smtClean="0">
              <a:latin typeface="bt_mono-Regular"/>
              <a:cs typeface="bt_mono-Regular"/>
            </a:endParaRPr>
          </a:p>
          <a:p>
            <a:r>
              <a:rPr lang="en-US" dirty="0" smtClean="0">
                <a:latin typeface="bt_mono-Regular"/>
                <a:cs typeface="bt_mono-Regular"/>
              </a:rPr>
              <a:t>As </a:t>
            </a:r>
            <a:r>
              <a:rPr lang="en-US" b="1" dirty="0" smtClean="0">
                <a:latin typeface="bt_mono-Regular"/>
                <a:cs typeface="bt_mono-Regular"/>
              </a:rPr>
              <a:t>Raspberry Pi </a:t>
            </a:r>
            <a:r>
              <a:rPr lang="en-US" dirty="0" smtClean="0">
                <a:latin typeface="bt_mono-Regular"/>
                <a:cs typeface="bt_mono-Regular"/>
              </a:rPr>
              <a:t>is based in a ARM chip and runs over a Linux distribution you’re able to use Java SE</a:t>
            </a:r>
          </a:p>
          <a:p>
            <a:endParaRPr lang="en-US" dirty="0">
              <a:latin typeface="bt_mono-Regular"/>
              <a:cs typeface="bt_mono-Regular"/>
            </a:endParaRPr>
          </a:p>
          <a:p>
            <a:r>
              <a:rPr lang="en-US" dirty="0" smtClean="0">
                <a:latin typeface="bt_mono-Regular"/>
                <a:cs typeface="bt_mono-Regular"/>
              </a:rPr>
              <a:t>You can run your favorite Java Application Server or create </a:t>
            </a:r>
            <a:r>
              <a:rPr lang="en-US" b="1" dirty="0" err="1" smtClean="0">
                <a:latin typeface="bt_mono-Regular"/>
                <a:cs typeface="bt_mono-Regular"/>
              </a:rPr>
              <a:t>JavaFX</a:t>
            </a:r>
            <a:r>
              <a:rPr lang="en-US" dirty="0" smtClean="0">
                <a:latin typeface="bt_mono-Regular"/>
                <a:cs typeface="bt_mono-Regular"/>
              </a:rPr>
              <a:t> applications</a:t>
            </a:r>
            <a:br>
              <a:rPr lang="en-US" dirty="0" smtClean="0">
                <a:latin typeface="bt_mono-Regular"/>
                <a:cs typeface="bt_mono-Regular"/>
              </a:rPr>
            </a:br>
            <a:endParaRPr lang="en-US" dirty="0" smtClean="0">
              <a:latin typeface="bt_mono-Regular"/>
              <a:cs typeface="bt_mono-Regular"/>
            </a:endParaRPr>
          </a:p>
          <a:p>
            <a:endParaRPr lang="en-US" dirty="0">
              <a:latin typeface="bt_mono-Regular"/>
              <a:cs typeface="bt_mono-Regular"/>
            </a:endParaRPr>
          </a:p>
          <a:p>
            <a:pPr algn="ctr"/>
            <a:r>
              <a:rPr lang="en-US" sz="1400" b="1" dirty="0" smtClean="0">
                <a:latin typeface="bt_mono-Regular"/>
                <a:cs typeface="bt_mono-Regular"/>
              </a:rPr>
              <a:t>(you don’t need to learn JME or Python anymore :D!)</a:t>
            </a:r>
            <a:endParaRPr lang="en-US" sz="1400" b="1" dirty="0">
              <a:latin typeface="bt_mono-Regular"/>
              <a:cs typeface="bt_mon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993136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aspi_Colour_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92" y="408465"/>
            <a:ext cx="1348910" cy="1626067"/>
          </a:xfrm>
          <a:prstGeom prst="rect">
            <a:avLst/>
          </a:prstGeom>
        </p:spPr>
      </p:pic>
      <p:pic>
        <p:nvPicPr>
          <p:cNvPr id="6" name="Picture 5" descr="java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682" y="408465"/>
            <a:ext cx="886865" cy="16260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55236" y="981613"/>
            <a:ext cx="351686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bt_mono-Bold"/>
                <a:cs typeface="bt_mono-Bold"/>
              </a:rPr>
              <a:t>Device I/O API</a:t>
            </a:r>
            <a:endParaRPr lang="en-US" sz="3200" b="1" dirty="0">
              <a:latin typeface="bt_mono-Bold"/>
              <a:cs typeface="bt_mono-Bol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7392" y="2852534"/>
            <a:ext cx="7933789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t_mono-Regular"/>
                <a:cs typeface="bt_mono-Regular"/>
              </a:rPr>
              <a:t>Originally part of Java ME library</a:t>
            </a:r>
            <a:r>
              <a:rPr lang="en-US" dirty="0">
                <a:latin typeface="bt_mono-Regular"/>
                <a:cs typeface="bt_mono-Regular"/>
              </a:rPr>
              <a:t>, The </a:t>
            </a:r>
            <a:r>
              <a:rPr lang="en-US" b="1" dirty="0">
                <a:latin typeface="bt_mono-Regular"/>
                <a:cs typeface="bt_mono-Regular"/>
              </a:rPr>
              <a:t>Device I/O </a:t>
            </a:r>
            <a:r>
              <a:rPr lang="en-US" dirty="0">
                <a:latin typeface="bt_mono-Regular"/>
                <a:cs typeface="bt_mono-Regular"/>
              </a:rPr>
              <a:t>project is an open source, Java-level API for accessing generic device peripherals on embedded devices based on </a:t>
            </a:r>
            <a:r>
              <a:rPr lang="en-US" dirty="0" err="1" smtClean="0">
                <a:latin typeface="bt_mono-Regular"/>
                <a:cs typeface="bt_mono-Regular"/>
              </a:rPr>
              <a:t>JavaSE</a:t>
            </a:r>
            <a:r>
              <a:rPr lang="en-US" dirty="0" smtClean="0">
                <a:latin typeface="bt_mono-Regular"/>
                <a:cs typeface="bt_mono-Regular"/>
              </a:rPr>
              <a:t>. It’s under </a:t>
            </a:r>
            <a:r>
              <a:rPr lang="en-US" dirty="0" err="1" smtClean="0">
                <a:latin typeface="bt_mono-Regular"/>
                <a:cs typeface="bt_mono-Regular"/>
              </a:rPr>
              <a:t>OpenJDK</a:t>
            </a:r>
            <a:r>
              <a:rPr lang="en-US" dirty="0" smtClean="0">
                <a:latin typeface="bt_mono-Regular"/>
                <a:cs typeface="bt_mono-Regular"/>
              </a:rPr>
              <a:t> project.</a:t>
            </a:r>
          </a:p>
          <a:p>
            <a:r>
              <a:rPr lang="en-US" dirty="0" smtClean="0">
                <a:latin typeface="bt_mono-Regular"/>
                <a:cs typeface="bt_mono-Regular"/>
              </a:rPr>
              <a:t/>
            </a:r>
            <a:br>
              <a:rPr lang="en-US" dirty="0" smtClean="0">
                <a:latin typeface="bt_mono-Regular"/>
                <a:cs typeface="bt_mono-Regular"/>
              </a:rPr>
            </a:br>
            <a:endParaRPr lang="en-US" dirty="0" smtClean="0">
              <a:latin typeface="bt_mono-Regular"/>
              <a:cs typeface="bt_mono-Regular"/>
            </a:endParaRPr>
          </a:p>
          <a:p>
            <a:r>
              <a:rPr lang="en-US" dirty="0">
                <a:latin typeface="bt_mono-Regular"/>
                <a:cs typeface="bt_mono-Regular"/>
                <a:hlinkClick r:id="rId4"/>
              </a:rPr>
              <a:t>https://wiki.openjdk.java.net/display/dio/</a:t>
            </a:r>
            <a:r>
              <a:rPr lang="en-US" dirty="0" smtClean="0">
                <a:latin typeface="bt_mono-Regular"/>
                <a:cs typeface="bt_mono-Regular"/>
                <a:hlinkClick r:id="rId4"/>
              </a:rPr>
              <a:t>Main</a:t>
            </a:r>
            <a:endParaRPr lang="en-US" dirty="0" smtClean="0">
              <a:latin typeface="bt_mono-Regular"/>
              <a:cs typeface="bt_mono-Regular"/>
            </a:endParaRPr>
          </a:p>
          <a:p>
            <a:r>
              <a:rPr lang="en-US" dirty="0" smtClean="0">
                <a:latin typeface="bt_mono-Regular"/>
                <a:cs typeface="bt_mono-Regular"/>
              </a:rPr>
              <a:t/>
            </a:r>
            <a:br>
              <a:rPr lang="en-US" dirty="0" smtClean="0">
                <a:latin typeface="bt_mono-Regular"/>
                <a:cs typeface="bt_mono-Regular"/>
              </a:rPr>
            </a:br>
            <a:endParaRPr lang="en-US" dirty="0">
              <a:latin typeface="bt_mono-Regular"/>
              <a:cs typeface="bt_mono-Regular"/>
            </a:endParaRPr>
          </a:p>
          <a:p>
            <a:r>
              <a:rPr lang="en-US" dirty="0">
                <a:latin typeface="bt_mono-Regular"/>
                <a:cs typeface="bt_mono-Regular"/>
              </a:rPr>
              <a:t>http://</a:t>
            </a:r>
            <a:r>
              <a:rPr lang="en-US" dirty="0" err="1">
                <a:latin typeface="bt_mono-Regular"/>
                <a:cs typeface="bt_mono-Regular"/>
              </a:rPr>
              <a:t>docs.oracle.com</a:t>
            </a:r>
            <a:r>
              <a:rPr lang="en-US" dirty="0">
                <a:latin typeface="bt_mono-Regular"/>
                <a:cs typeface="bt_mono-Regular"/>
              </a:rPr>
              <a:t>/</a:t>
            </a:r>
            <a:r>
              <a:rPr lang="en-US" dirty="0" err="1">
                <a:latin typeface="bt_mono-Regular"/>
                <a:cs typeface="bt_mono-Regular"/>
              </a:rPr>
              <a:t>javame</a:t>
            </a:r>
            <a:r>
              <a:rPr lang="en-US" dirty="0">
                <a:latin typeface="bt_mono-Regular"/>
                <a:cs typeface="bt_mono-Regular"/>
              </a:rPr>
              <a:t>/8.0/</a:t>
            </a:r>
            <a:r>
              <a:rPr lang="en-US" dirty="0" err="1">
                <a:latin typeface="bt_mono-Regular"/>
                <a:cs typeface="bt_mono-Regular"/>
              </a:rPr>
              <a:t>api</a:t>
            </a:r>
            <a:r>
              <a:rPr lang="en-US" dirty="0">
                <a:latin typeface="bt_mono-Regular"/>
                <a:cs typeface="bt_mono-Regular"/>
              </a:rPr>
              <a:t>/</a:t>
            </a:r>
            <a:r>
              <a:rPr lang="en-US" dirty="0" err="1">
                <a:latin typeface="bt_mono-Regular"/>
                <a:cs typeface="bt_mono-Regular"/>
              </a:rPr>
              <a:t>dio</a:t>
            </a:r>
            <a:r>
              <a:rPr lang="en-US" dirty="0">
                <a:latin typeface="bt_mono-Regular"/>
                <a:cs typeface="bt_mono-Regular"/>
              </a:rPr>
              <a:t>/</a:t>
            </a:r>
            <a:r>
              <a:rPr lang="en-US" dirty="0" err="1">
                <a:latin typeface="bt_mono-Regular"/>
                <a:cs typeface="bt_mono-Regular"/>
              </a:rPr>
              <a:t>api</a:t>
            </a:r>
            <a:r>
              <a:rPr lang="en-US" dirty="0">
                <a:latin typeface="bt_mono-Regular"/>
                <a:cs typeface="bt_mono-Regular"/>
              </a:rPr>
              <a:t>/</a:t>
            </a:r>
            <a:r>
              <a:rPr lang="en-US" dirty="0" err="1" smtClean="0">
                <a:latin typeface="bt_mono-Regular"/>
                <a:cs typeface="bt_mono-Regular"/>
              </a:rPr>
              <a:t>index.html</a:t>
            </a:r>
            <a:endParaRPr lang="en-US" dirty="0" smtClean="0">
              <a:latin typeface="bt_mono-Regular"/>
              <a:cs typeface="bt_mon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985284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aspi_Colour_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92" y="408465"/>
            <a:ext cx="1348910" cy="1626067"/>
          </a:xfrm>
          <a:prstGeom prst="rect">
            <a:avLst/>
          </a:prstGeom>
        </p:spPr>
      </p:pic>
      <p:pic>
        <p:nvPicPr>
          <p:cNvPr id="6" name="Picture 5" descr="java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682" y="408465"/>
            <a:ext cx="886865" cy="16260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55236" y="671167"/>
            <a:ext cx="49159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bt_mono-Bold"/>
                <a:cs typeface="bt_mono-Bold"/>
              </a:rPr>
              <a:t>Differences between Device I/O and PI4J</a:t>
            </a:r>
            <a:endParaRPr lang="en-US" sz="3200" b="1" dirty="0">
              <a:latin typeface="bt_mono-Bold"/>
              <a:cs typeface="bt_mono-Bol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7393" y="2891059"/>
            <a:ext cx="77716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bt_mono-Regular"/>
                <a:cs typeface="bt_mono-Regular"/>
              </a:rPr>
              <a:t>PI4J</a:t>
            </a:r>
            <a:r>
              <a:rPr lang="en-US" dirty="0" smtClean="0">
                <a:latin typeface="bt_mono-Regular"/>
                <a:cs typeface="bt_mono-Regular"/>
              </a:rPr>
              <a:t> is an excellent API, however it’s only for </a:t>
            </a:r>
            <a:r>
              <a:rPr lang="en-US" dirty="0" err="1" smtClean="0">
                <a:latin typeface="bt_mono-Regular"/>
                <a:cs typeface="bt_mono-Regular"/>
              </a:rPr>
              <a:t>RaspberryPi</a:t>
            </a:r>
            <a:r>
              <a:rPr lang="en-US" dirty="0" smtClean="0">
                <a:latin typeface="bt_mono-Regular"/>
                <a:cs typeface="bt_mono-Regular"/>
              </a:rPr>
              <a:t> if you would need to run your APP into a </a:t>
            </a:r>
            <a:r>
              <a:rPr lang="en-US" dirty="0" err="1" smtClean="0">
                <a:latin typeface="bt_mono-Regular"/>
                <a:cs typeface="bt_mono-Regular"/>
              </a:rPr>
              <a:t>BeagleBone</a:t>
            </a:r>
            <a:r>
              <a:rPr lang="en-US" dirty="0" smtClean="0">
                <a:latin typeface="bt_mono-Regular"/>
                <a:cs typeface="bt_mono-Regular"/>
              </a:rPr>
              <a:t> board will have to rewrite all GPIO access code.</a:t>
            </a:r>
          </a:p>
          <a:p>
            <a:endParaRPr lang="en-US" dirty="0" smtClean="0">
              <a:latin typeface="bt_mono-Regular"/>
              <a:cs typeface="bt_mono-Regular"/>
            </a:endParaRPr>
          </a:p>
          <a:p>
            <a:endParaRPr lang="en-US" dirty="0" smtClean="0">
              <a:latin typeface="bt_mono-Regular"/>
              <a:cs typeface="bt_mono-Regular"/>
            </a:endParaRPr>
          </a:p>
          <a:p>
            <a:r>
              <a:rPr lang="en-US" b="1" dirty="0" smtClean="0">
                <a:latin typeface="bt_mono-Regular"/>
                <a:cs typeface="bt_mono-Regular"/>
              </a:rPr>
              <a:t>Device I/O, </a:t>
            </a:r>
            <a:r>
              <a:rPr lang="en-US" dirty="0" smtClean="0">
                <a:latin typeface="bt_mono-Regular"/>
                <a:cs typeface="bt_mono-Regular"/>
              </a:rPr>
              <a:t>as other Java API, brings abstraction layer over GPIO access </a:t>
            </a:r>
            <a:r>
              <a:rPr lang="en-US" dirty="0" err="1" smtClean="0">
                <a:latin typeface="bt_mono-Regular"/>
                <a:cs typeface="bt_mono-Regular"/>
              </a:rPr>
              <a:t>functionallity</a:t>
            </a:r>
            <a:r>
              <a:rPr lang="en-US" dirty="0" smtClean="0">
                <a:latin typeface="bt_mono-Regular"/>
                <a:cs typeface="bt_mono-Regular"/>
              </a:rPr>
              <a:t> saving your time and complexity. </a:t>
            </a:r>
            <a:r>
              <a:rPr lang="en-US" i="1" dirty="0" smtClean="0">
                <a:latin typeface="bt_mono-Regular"/>
                <a:cs typeface="bt_mono-Regular"/>
              </a:rPr>
              <a:t>Write once run anywhere </a:t>
            </a:r>
            <a:r>
              <a:rPr lang="en-US" dirty="0" smtClean="0">
                <a:latin typeface="bt_mono-Regular"/>
                <a:cs typeface="bt_mono-Regular"/>
              </a:rPr>
              <a:t>:D</a:t>
            </a:r>
            <a:endParaRPr lang="en-US" dirty="0">
              <a:latin typeface="bt_mono-Regular"/>
              <a:cs typeface="bt_mon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94473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aspi_Colour_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92" y="408465"/>
            <a:ext cx="1348910" cy="1626067"/>
          </a:xfrm>
          <a:prstGeom prst="rect">
            <a:avLst/>
          </a:prstGeom>
        </p:spPr>
      </p:pic>
      <p:pic>
        <p:nvPicPr>
          <p:cNvPr id="6" name="Picture 5" descr="java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682" y="408465"/>
            <a:ext cx="886865" cy="16260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55236" y="671167"/>
            <a:ext cx="49159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bt_mono-Bold"/>
                <a:cs typeface="bt_mono-Bold"/>
              </a:rPr>
              <a:t>Differences between Device I/O and PI4J</a:t>
            </a:r>
            <a:endParaRPr lang="en-US" sz="3200" b="1" dirty="0">
              <a:latin typeface="bt_mono-Bold"/>
              <a:cs typeface="bt_mono-Bol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7393" y="2399495"/>
            <a:ext cx="7771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t_mono-Regular"/>
                <a:cs typeface="bt_mono-Regular"/>
              </a:rPr>
              <a:t>Also, GPIO map is different in two APIs, check:</a:t>
            </a:r>
          </a:p>
        </p:txBody>
      </p:sp>
      <p:pic>
        <p:nvPicPr>
          <p:cNvPr id="2" name="Picture 1" descr="java-dio-pinou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87" y="3042167"/>
            <a:ext cx="3913456" cy="1843238"/>
          </a:xfrm>
          <a:prstGeom prst="rect">
            <a:avLst/>
          </a:prstGeom>
        </p:spPr>
      </p:pic>
      <p:pic>
        <p:nvPicPr>
          <p:cNvPr id="3" name="Picture 2" descr="pi4j-pinou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06803" y="2050671"/>
            <a:ext cx="2100311" cy="38099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85884" y="5020122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bt_mono-Regular"/>
                <a:cs typeface="bt_mono-Regular"/>
              </a:rPr>
              <a:t>Device I/O</a:t>
            </a:r>
            <a:endParaRPr lang="en-US" b="1" dirty="0">
              <a:latin typeface="bt_mono-Regular"/>
              <a:cs typeface="bt_mono-Regula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36113" y="5020122"/>
            <a:ext cx="720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bt_mono-Regular"/>
                <a:cs typeface="bt_mono-Regular"/>
              </a:rPr>
              <a:t>PI4J</a:t>
            </a:r>
            <a:endParaRPr lang="en-US" b="1" dirty="0">
              <a:latin typeface="bt_mono-Regular"/>
              <a:cs typeface="bt_mono-Regula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7187" y="5725802"/>
            <a:ext cx="69685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bt_mono-Regular"/>
                <a:cs typeface="bt_mono-Regular"/>
                <a:hlinkClick r:id="rId6"/>
              </a:rPr>
              <a:t>http</a:t>
            </a:r>
            <a:r>
              <a:rPr lang="en-US" sz="1400" dirty="0">
                <a:latin typeface="bt_mono-Regular"/>
                <a:cs typeface="bt_mono-Regular"/>
                <a:hlinkClick r:id="rId6"/>
              </a:rPr>
              <a:t>://docs.oracle.com/javame/8.0/get-started-rpi/</a:t>
            </a:r>
            <a:r>
              <a:rPr lang="en-US" sz="1400" dirty="0" smtClean="0">
                <a:latin typeface="bt_mono-Regular"/>
                <a:cs typeface="bt_mono-Regular"/>
                <a:hlinkClick r:id="rId6"/>
              </a:rPr>
              <a:t>piportsapdx.htm</a:t>
            </a:r>
            <a:endParaRPr lang="en-US" sz="1400" dirty="0">
              <a:latin typeface="bt_mono-Regular"/>
              <a:cs typeface="bt_mono-Regular"/>
            </a:endParaRPr>
          </a:p>
          <a:p>
            <a:r>
              <a:rPr lang="en-US" sz="1400" dirty="0" smtClean="0">
                <a:latin typeface="bt_mono-Regular"/>
                <a:cs typeface="bt_mono-Regular"/>
              </a:rPr>
              <a:t/>
            </a:r>
            <a:br>
              <a:rPr lang="en-US" sz="1400" dirty="0" smtClean="0">
                <a:latin typeface="bt_mono-Regular"/>
                <a:cs typeface="bt_mono-Regular"/>
              </a:rPr>
            </a:br>
            <a:r>
              <a:rPr lang="en-US" sz="1400" dirty="0" smtClean="0">
                <a:latin typeface="bt_mono-Regular"/>
                <a:cs typeface="bt_mono-Regular"/>
                <a:hlinkClick r:id="rId7"/>
              </a:rPr>
              <a:t>http</a:t>
            </a:r>
            <a:r>
              <a:rPr lang="en-US" sz="1400" dirty="0">
                <a:latin typeface="bt_mono-Regular"/>
                <a:cs typeface="bt_mono-Regular"/>
                <a:hlinkClick r:id="rId7"/>
              </a:rPr>
              <a:t>://pi4j.com/pins/model-b-</a:t>
            </a:r>
            <a:r>
              <a:rPr lang="en-US" sz="1400" dirty="0" smtClean="0">
                <a:latin typeface="bt_mono-Regular"/>
                <a:cs typeface="bt_mono-Regular"/>
                <a:hlinkClick r:id="rId7"/>
              </a:rPr>
              <a:t>plus.html</a:t>
            </a:r>
            <a:endParaRPr lang="en-US" sz="1400" dirty="0">
              <a:latin typeface="bt_mono-Regular"/>
              <a:cs typeface="bt_mono-Regular"/>
            </a:endParaRPr>
          </a:p>
          <a:p>
            <a:endParaRPr lang="en-US" sz="1400" dirty="0" smtClean="0">
              <a:latin typeface="bt_mono-Regular"/>
              <a:cs typeface="bt_mon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849147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aspi_Colour_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92" y="408465"/>
            <a:ext cx="1348910" cy="1626067"/>
          </a:xfrm>
          <a:prstGeom prst="rect">
            <a:avLst/>
          </a:prstGeom>
        </p:spPr>
      </p:pic>
      <p:pic>
        <p:nvPicPr>
          <p:cNvPr id="6" name="Picture 5" descr="java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682" y="408465"/>
            <a:ext cx="886865" cy="16260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55236" y="981613"/>
            <a:ext cx="351686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bt_mono-Bold"/>
                <a:cs typeface="bt_mono-Bold"/>
              </a:rPr>
              <a:t>Device I/O API</a:t>
            </a:r>
            <a:endParaRPr lang="en-US" sz="3200" b="1" dirty="0">
              <a:latin typeface="bt_mono-Bold"/>
              <a:cs typeface="bt_mono-Bol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7392" y="2852534"/>
            <a:ext cx="79337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t_mono-Regular"/>
                <a:cs typeface="bt_mono-Regular"/>
              </a:rPr>
              <a:t>Device I/O has a configuration file for each board</a:t>
            </a:r>
          </a:p>
          <a:p>
            <a:endParaRPr lang="en-US" dirty="0">
              <a:latin typeface="bt_mono-Regular"/>
              <a:cs typeface="bt_mono-Regular"/>
            </a:endParaRPr>
          </a:p>
          <a:p>
            <a:r>
              <a:rPr lang="en-US" dirty="0" smtClean="0">
                <a:latin typeface="bt_mono-Regular"/>
                <a:cs typeface="bt_mono-Regular"/>
              </a:rPr>
              <a:t>The Raspberry PI file is</a:t>
            </a:r>
          </a:p>
          <a:p>
            <a:endParaRPr lang="en-US" b="1" dirty="0" smtClean="0">
              <a:latin typeface="bt_mono-Regular"/>
              <a:cs typeface="bt_mono-Regular"/>
            </a:endParaRPr>
          </a:p>
          <a:p>
            <a:r>
              <a:rPr lang="en-US" b="1" dirty="0" err="1">
                <a:latin typeface="bt_mono-Regular"/>
                <a:cs typeface="bt_mono-Regular"/>
              </a:rPr>
              <a:t>dio.properties-</a:t>
            </a:r>
            <a:r>
              <a:rPr lang="en-US" b="1" dirty="0" err="1" smtClean="0">
                <a:latin typeface="bt_mono-Regular"/>
                <a:cs typeface="bt_mono-Regular"/>
              </a:rPr>
              <a:t>raspberrypi</a:t>
            </a:r>
            <a:endParaRPr lang="en-US" b="1" dirty="0" smtClean="0">
              <a:latin typeface="bt_mono-Regular"/>
              <a:cs typeface="bt_mono-Regular"/>
            </a:endParaRPr>
          </a:p>
          <a:p>
            <a:endParaRPr lang="en-US" dirty="0">
              <a:latin typeface="bt_mono-Regular"/>
              <a:cs typeface="bt_mono-Regular"/>
            </a:endParaRPr>
          </a:p>
          <a:p>
            <a:r>
              <a:rPr lang="en-US" dirty="0" smtClean="0">
                <a:latin typeface="bt_mono-Regular"/>
                <a:cs typeface="bt_mono-Regular"/>
              </a:rPr>
              <a:t>It has definitions for each GPIO ports</a:t>
            </a:r>
          </a:p>
          <a:p>
            <a:endParaRPr lang="en-US" dirty="0">
              <a:latin typeface="bt_mono-Regular"/>
              <a:cs typeface="bt_mono-Regular"/>
            </a:endParaRPr>
          </a:p>
          <a:p>
            <a:r>
              <a:rPr lang="en-US" dirty="0" smtClean="0">
                <a:latin typeface="bt_mono-Regular"/>
                <a:cs typeface="bt_mono-Regular"/>
              </a:rPr>
              <a:t>Thus Device I/O can works with different </a:t>
            </a:r>
            <a:r>
              <a:rPr lang="en-US" dirty="0" err="1" smtClean="0">
                <a:latin typeface="bt_mono-Regular"/>
                <a:cs typeface="bt_mono-Regular"/>
              </a:rPr>
              <a:t>SoC</a:t>
            </a:r>
            <a:r>
              <a:rPr lang="en-US" dirty="0" smtClean="0">
                <a:latin typeface="bt_mono-Regular"/>
                <a:cs typeface="bt_mono-Regular"/>
              </a:rPr>
              <a:t> Computers</a:t>
            </a:r>
          </a:p>
        </p:txBody>
      </p:sp>
    </p:spTree>
    <p:extLst>
      <p:ext uri="{BB962C8B-B14F-4D97-AF65-F5344CB8AC3E}">
        <p14:creationId xmlns:p14="http://schemas.microsoft.com/office/powerpoint/2010/main" val="1384665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aspi_Colour_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92" y="408465"/>
            <a:ext cx="1348910" cy="1626067"/>
          </a:xfrm>
          <a:prstGeom prst="rect">
            <a:avLst/>
          </a:prstGeom>
        </p:spPr>
      </p:pic>
      <p:pic>
        <p:nvPicPr>
          <p:cNvPr id="6" name="Picture 5" descr="java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682" y="408465"/>
            <a:ext cx="886865" cy="16260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55236" y="981613"/>
            <a:ext cx="351686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bt_mono-Bold"/>
                <a:cs typeface="bt_mono-Bold"/>
              </a:rPr>
              <a:t>Device I/O API</a:t>
            </a:r>
            <a:endParaRPr lang="en-US" sz="3200" b="1" dirty="0">
              <a:latin typeface="bt_mono-Bold"/>
              <a:cs typeface="bt_mono-Bol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7392" y="2702334"/>
            <a:ext cx="793378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t_mono-Regular"/>
                <a:cs typeface="bt_mono-Regular"/>
              </a:rPr>
              <a:t>Device I/O requires special JDK permissions to access GPIO</a:t>
            </a:r>
          </a:p>
          <a:p>
            <a:endParaRPr lang="en-US" dirty="0">
              <a:latin typeface="bt_mono-Regular"/>
              <a:cs typeface="bt_mono-Regular"/>
            </a:endParaRPr>
          </a:p>
          <a:p>
            <a:r>
              <a:rPr lang="en-US" dirty="0" smtClean="0">
                <a:latin typeface="bt_mono-Regular"/>
                <a:cs typeface="bt_mono-Regular"/>
              </a:rPr>
              <a:t>Device I/O comes with </a:t>
            </a:r>
            <a:r>
              <a:rPr lang="en-US" b="1" dirty="0" err="1" smtClean="0">
                <a:latin typeface="bt_mono-Regular"/>
                <a:cs typeface="bt_mono-Regular"/>
              </a:rPr>
              <a:t>gpio.policy</a:t>
            </a:r>
            <a:r>
              <a:rPr lang="en-US" dirty="0" smtClean="0">
                <a:latin typeface="bt_mono-Regular"/>
                <a:cs typeface="bt_mono-Regular"/>
              </a:rPr>
              <a:t> file</a:t>
            </a:r>
          </a:p>
          <a:p>
            <a:endParaRPr lang="en-US" dirty="0">
              <a:latin typeface="bt_mono-Regular"/>
              <a:cs typeface="bt_mono-Regular"/>
            </a:endParaRPr>
          </a:p>
          <a:p>
            <a:r>
              <a:rPr lang="en-US" dirty="0" smtClean="0">
                <a:latin typeface="bt_mono-Regular"/>
                <a:cs typeface="bt_mono-Regular"/>
              </a:rPr>
              <a:t>You can map each Pin you’re planning to use or only:</a:t>
            </a:r>
          </a:p>
          <a:p>
            <a:endParaRPr lang="en-US" b="1" dirty="0" smtClean="0">
              <a:latin typeface="bt_mono-Regular"/>
              <a:cs typeface="bt_mono-Regular"/>
            </a:endParaRPr>
          </a:p>
          <a:p>
            <a:r>
              <a:rPr lang="en-US" sz="1600" b="1" dirty="0">
                <a:latin typeface="bt_mono-Regular"/>
                <a:cs typeface="bt_mono-Regular"/>
              </a:rPr>
              <a:t>grant {</a:t>
            </a:r>
          </a:p>
          <a:p>
            <a:r>
              <a:rPr lang="en-US" sz="1600" b="1" dirty="0">
                <a:latin typeface="bt_mono-Regular"/>
                <a:cs typeface="bt_mono-Regular"/>
              </a:rPr>
              <a:t>        permission </a:t>
            </a:r>
            <a:r>
              <a:rPr lang="en-US" sz="1600" b="1" dirty="0" err="1">
                <a:latin typeface="bt_mono-Regular"/>
                <a:cs typeface="bt_mono-Regular"/>
              </a:rPr>
              <a:t>jdk.dio.gpio.GPIOPinPermission</a:t>
            </a:r>
            <a:r>
              <a:rPr lang="en-US" sz="1600" b="1" dirty="0">
                <a:latin typeface="bt_mono-Regular"/>
                <a:cs typeface="bt_mono-Regular"/>
              </a:rPr>
              <a:t> "*:*";</a:t>
            </a:r>
          </a:p>
          <a:p>
            <a:r>
              <a:rPr lang="en-US" sz="1600" b="1" dirty="0">
                <a:latin typeface="bt_mono-Regular"/>
                <a:cs typeface="bt_mono-Regular"/>
              </a:rPr>
              <a:t>        permission </a:t>
            </a:r>
            <a:r>
              <a:rPr lang="en-US" sz="1600" b="1" dirty="0" err="1">
                <a:latin typeface="bt_mono-Regular"/>
                <a:cs typeface="bt_mono-Regular"/>
              </a:rPr>
              <a:t>jdk.dio.DeviceMgmtPermission</a:t>
            </a:r>
            <a:r>
              <a:rPr lang="en-US" sz="1600" b="1" dirty="0">
                <a:latin typeface="bt_mono-Regular"/>
                <a:cs typeface="bt_mono-Regular"/>
              </a:rPr>
              <a:t> "*:*", "open";</a:t>
            </a:r>
          </a:p>
          <a:p>
            <a:r>
              <a:rPr lang="en-US" sz="1600" b="1" dirty="0">
                <a:latin typeface="bt_mono-Regular"/>
                <a:cs typeface="bt_mono-Regular"/>
              </a:rPr>
              <a:t>}</a:t>
            </a:r>
            <a:r>
              <a:rPr lang="en-US" sz="1600" b="1" dirty="0" smtClean="0">
                <a:latin typeface="bt_mono-Regular"/>
                <a:cs typeface="bt_mono-Regular"/>
              </a:rPr>
              <a:t>;</a:t>
            </a:r>
          </a:p>
          <a:p>
            <a:endParaRPr lang="en-US" b="1" dirty="0">
              <a:latin typeface="bt_mono-Regular"/>
              <a:cs typeface="bt_mono-Regular"/>
            </a:endParaRPr>
          </a:p>
          <a:p>
            <a:pPr algn="ctr"/>
            <a:r>
              <a:rPr lang="en-US" sz="1200" b="1" dirty="0" smtClean="0">
                <a:latin typeface="bt_mono-Regular"/>
                <a:cs typeface="bt_mono-Regular"/>
              </a:rPr>
              <a:t>(okay, don’t do this in production kids)</a:t>
            </a:r>
            <a:endParaRPr lang="en-US" sz="1200" dirty="0" smtClean="0">
              <a:latin typeface="bt_mono-Regular"/>
              <a:cs typeface="bt_mon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52530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2357" y="396894"/>
            <a:ext cx="138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t_mono-Bold"/>
                <a:cs typeface="bt_mono-Bold"/>
              </a:rPr>
              <a:t>About me…</a:t>
            </a:r>
            <a:endParaRPr lang="en-US" dirty="0">
              <a:latin typeface="bt_mono-Bold"/>
              <a:cs typeface="bt_mono-Bol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027326"/>
            <a:ext cx="9144000" cy="18306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latin typeface="bt_mono-Bold"/>
                <a:cs typeface="bt_mono-Bold"/>
              </a:rPr>
              <a:t>	@</a:t>
            </a:r>
            <a:r>
              <a:rPr lang="en-US" b="1" dirty="0" err="1" smtClean="0">
                <a:latin typeface="bt_mono-Bold"/>
                <a:cs typeface="bt_mono-Bold"/>
              </a:rPr>
              <a:t>jeffprestes</a:t>
            </a:r>
            <a:endParaRPr lang="en-US" b="1" dirty="0" smtClean="0">
              <a:latin typeface="bt_mono-Bold"/>
              <a:cs typeface="bt_mono-Bold"/>
            </a:endParaRPr>
          </a:p>
          <a:p>
            <a:r>
              <a:rPr lang="en-US" b="1" dirty="0">
                <a:latin typeface="bt_mono-Bold"/>
                <a:cs typeface="bt_mono-Bold"/>
              </a:rPr>
              <a:t>	</a:t>
            </a:r>
            <a:r>
              <a:rPr lang="en-US" dirty="0" smtClean="0">
                <a:latin typeface="bt_mono-Bold"/>
                <a:cs typeface="bt_mono-Bold"/>
              </a:rPr>
              <a:t>Developer Advocate</a:t>
            </a:r>
            <a:br>
              <a:rPr lang="en-US" dirty="0" smtClean="0">
                <a:latin typeface="bt_mono-Bold"/>
                <a:cs typeface="bt_mono-Bold"/>
              </a:rPr>
            </a:br>
            <a:r>
              <a:rPr lang="en-US" dirty="0" smtClean="0">
                <a:latin typeface="bt_mono-Bold"/>
                <a:cs typeface="bt_mono-Bold"/>
              </a:rPr>
              <a:t>		Java, PHP, JavaScript Developer</a:t>
            </a:r>
            <a:endParaRPr lang="en-US" dirty="0">
              <a:latin typeface="bt_mono-Bold"/>
              <a:cs typeface="bt_mono-Bold"/>
            </a:endParaRPr>
          </a:p>
        </p:txBody>
      </p:sp>
      <p:pic>
        <p:nvPicPr>
          <p:cNvPr id="7" name="Picture 6" descr="jeff-evangelista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1" b="12893"/>
          <a:stretch/>
        </p:blipFill>
        <p:spPr>
          <a:xfrm>
            <a:off x="2358920" y="1058382"/>
            <a:ext cx="6794500" cy="3968941"/>
          </a:xfrm>
          <a:prstGeom prst="rect">
            <a:avLst/>
          </a:prstGeom>
        </p:spPr>
      </p:pic>
      <p:pic>
        <p:nvPicPr>
          <p:cNvPr id="2" name="Picture 1" descr="BT Logo 1 - Greyscale.eps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FFFFFF">
                <a:tint val="45000"/>
                <a:satMod val="400000"/>
              </a:srgbClr>
            </a:duotone>
            <a:lum bright="4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81" t="38249" r="19145" b="36451"/>
          <a:stretch/>
        </p:blipFill>
        <p:spPr>
          <a:xfrm>
            <a:off x="5953309" y="5579391"/>
            <a:ext cx="3039024" cy="7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77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00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question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511" y="338305"/>
            <a:ext cx="6274969" cy="627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999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1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H 15_Coyote_1_Wolver &amp; Blade gir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5200"/>
            <a:ext cx="9144000" cy="492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295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D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H-Poster-Raleig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0" y="0"/>
            <a:ext cx="44551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570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890357"/>
            <a:ext cx="9144000" cy="19676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90169" y="1848485"/>
            <a:ext cx="112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t_mono-Regular"/>
                <a:cs typeface="bt_mono-Regular"/>
              </a:rPr>
              <a:t>Thanks.</a:t>
            </a:r>
            <a:endParaRPr lang="en-US" dirty="0">
              <a:latin typeface="bt_mono-Regular"/>
              <a:cs typeface="bt_mono-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013" y="5030367"/>
            <a:ext cx="366561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bt_mono-Bold"/>
                <a:cs typeface="bt_mono-Bold"/>
              </a:rPr>
              <a:t>Jeff Prestes</a:t>
            </a:r>
            <a:r>
              <a:rPr lang="en-US" dirty="0" smtClean="0">
                <a:solidFill>
                  <a:srgbClr val="FFFFFF"/>
                </a:solidFill>
                <a:latin typeface="bt_mono-Bold"/>
                <a:cs typeface="bt_mono-Bold"/>
              </a:rPr>
              <a:t/>
            </a:r>
            <a:br>
              <a:rPr lang="en-US" dirty="0" smtClean="0">
                <a:solidFill>
                  <a:srgbClr val="FFFFFF"/>
                </a:solidFill>
                <a:latin typeface="bt_mono-Bold"/>
                <a:cs typeface="bt_mono-Bold"/>
              </a:rPr>
            </a:br>
            <a:endParaRPr lang="en-US" dirty="0" smtClean="0">
              <a:solidFill>
                <a:srgbClr val="FFFFFF"/>
              </a:solidFill>
              <a:latin typeface="bt_mono-Bold"/>
              <a:cs typeface="bt_mono-Bold"/>
            </a:endParaRPr>
          </a:p>
          <a:p>
            <a:r>
              <a:rPr lang="en-US" dirty="0" smtClean="0">
                <a:solidFill>
                  <a:srgbClr val="FFFFFF"/>
                </a:solidFill>
                <a:latin typeface="bt_mono-Bold"/>
                <a:cs typeface="bt_mono-Bold"/>
              </a:rPr>
              <a:t>@</a:t>
            </a:r>
            <a:r>
              <a:rPr lang="en-US" dirty="0" err="1" smtClean="0">
                <a:solidFill>
                  <a:srgbClr val="FFFFFF"/>
                </a:solidFill>
                <a:latin typeface="bt_mono-Bold"/>
                <a:cs typeface="bt_mono-Bold"/>
              </a:rPr>
              <a:t>jeffprestes</a:t>
            </a:r>
            <a:endParaRPr lang="en-US" dirty="0" smtClean="0">
              <a:solidFill>
                <a:srgbClr val="FFFFFF"/>
              </a:solidFill>
              <a:latin typeface="bt_mono-Bold"/>
              <a:cs typeface="bt_mono-Bold"/>
            </a:endParaRPr>
          </a:p>
          <a:p>
            <a:r>
              <a:rPr lang="en-US" dirty="0" err="1" smtClean="0">
                <a:solidFill>
                  <a:srgbClr val="FFFFFF"/>
                </a:solidFill>
                <a:latin typeface="bt_mono-Bold"/>
                <a:cs typeface="bt_mono-Bold"/>
              </a:rPr>
              <a:t>Slideshare.com</a:t>
            </a:r>
            <a:r>
              <a:rPr lang="en-US" dirty="0" smtClean="0">
                <a:solidFill>
                  <a:srgbClr val="FFFFFF"/>
                </a:solidFill>
                <a:latin typeface="bt_mono-Bold"/>
                <a:cs typeface="bt_mono-Bold"/>
              </a:rPr>
              <a:t>/</a:t>
            </a:r>
            <a:r>
              <a:rPr lang="en-US" dirty="0" err="1" smtClean="0">
                <a:solidFill>
                  <a:srgbClr val="FFFFFF"/>
                </a:solidFill>
                <a:latin typeface="bt_mono-Bold"/>
                <a:cs typeface="bt_mono-Bold"/>
              </a:rPr>
              <a:t>jeffprestes</a:t>
            </a:r>
            <a:endParaRPr lang="en-US" dirty="0" smtClean="0">
              <a:solidFill>
                <a:srgbClr val="FFFFFF"/>
              </a:solidFill>
              <a:latin typeface="bt_mono-Bold"/>
              <a:cs typeface="bt_mono-Bold"/>
            </a:endParaRPr>
          </a:p>
          <a:p>
            <a:r>
              <a:rPr lang="en-US" dirty="0" err="1" smtClean="0">
                <a:solidFill>
                  <a:srgbClr val="FFFFFF"/>
                </a:solidFill>
                <a:latin typeface="bt_mono-Bold"/>
                <a:cs typeface="bt_mono-Bold"/>
              </a:rPr>
              <a:t>Github.com</a:t>
            </a:r>
            <a:r>
              <a:rPr lang="en-US" dirty="0" smtClean="0">
                <a:solidFill>
                  <a:srgbClr val="FFFFFF"/>
                </a:solidFill>
                <a:latin typeface="bt_mono-Bold"/>
                <a:cs typeface="bt_mono-Bold"/>
              </a:rPr>
              <a:t>/</a:t>
            </a:r>
            <a:r>
              <a:rPr lang="en-US" dirty="0" err="1" smtClean="0">
                <a:solidFill>
                  <a:srgbClr val="FFFFFF"/>
                </a:solidFill>
                <a:latin typeface="bt_mono-Bold"/>
                <a:cs typeface="bt_mono-Bold"/>
              </a:rPr>
              <a:t>jeffprestes</a:t>
            </a:r>
            <a:endParaRPr lang="en-US" dirty="0" smtClean="0">
              <a:solidFill>
                <a:srgbClr val="FFFFFF"/>
              </a:solidFill>
              <a:latin typeface="bt_mono-Bold"/>
              <a:cs typeface="bt_mono-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96902" y="5567396"/>
            <a:ext cx="44689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bt_mono-Bold"/>
                <a:cs typeface="bt_mono-Bold"/>
              </a:rPr>
              <a:t>@</a:t>
            </a:r>
            <a:r>
              <a:rPr lang="en-US" dirty="0" err="1">
                <a:solidFill>
                  <a:srgbClr val="FFFFFF"/>
                </a:solidFill>
                <a:latin typeface="bt_mono-Bold"/>
                <a:cs typeface="bt_mono-Bold"/>
              </a:rPr>
              <a:t>paypaldev</a:t>
            </a:r>
            <a:endParaRPr lang="en-US" dirty="0">
              <a:solidFill>
                <a:srgbClr val="FFFFFF"/>
              </a:solidFill>
              <a:latin typeface="bt_mono-Bold"/>
              <a:cs typeface="bt_mono-Bold"/>
            </a:endParaRPr>
          </a:p>
          <a:p>
            <a:r>
              <a:rPr lang="en-US" dirty="0" err="1" smtClean="0">
                <a:solidFill>
                  <a:srgbClr val="FFFFFF"/>
                </a:solidFill>
                <a:latin typeface="bt_mono-Bold"/>
                <a:cs typeface="bt_mono-Bold"/>
              </a:rPr>
              <a:t>developer.paypal.com</a:t>
            </a:r>
            <a:endParaRPr lang="en-US" dirty="0">
              <a:solidFill>
                <a:srgbClr val="FFFFFF"/>
              </a:solidFill>
              <a:latin typeface="bt_mono-Bold"/>
              <a:cs typeface="bt_mono-Bold"/>
            </a:endParaRPr>
          </a:p>
          <a:p>
            <a:r>
              <a:rPr lang="en-US" dirty="0" err="1">
                <a:solidFill>
                  <a:srgbClr val="FFFFFF"/>
                </a:solidFill>
                <a:latin typeface="bt_mono-Bold"/>
                <a:cs typeface="bt_mono-Bold"/>
              </a:rPr>
              <a:t>developers.braintreepayments.com</a:t>
            </a:r>
            <a:endParaRPr lang="en-US" dirty="0">
              <a:solidFill>
                <a:srgbClr val="FFFFFF"/>
              </a:solidFill>
              <a:latin typeface="bt_mono-Bold"/>
              <a:cs typeface="bt_mono-Bold"/>
            </a:endParaRPr>
          </a:p>
        </p:txBody>
      </p:sp>
      <p:pic>
        <p:nvPicPr>
          <p:cNvPr id="3" name="Picture 2" descr="yay_real_smile_dog_by_embercoral-d4iqai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919" y="594486"/>
            <a:ext cx="2793875" cy="279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97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1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bti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4564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72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aspbian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08855"/>
            <a:ext cx="4876800" cy="812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6111" y="1566333"/>
            <a:ext cx="6750566" cy="1369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t_mono-Regular"/>
                <a:cs typeface="bt_mono-Regular"/>
              </a:rPr>
              <a:t>Configure your </a:t>
            </a:r>
            <a:r>
              <a:rPr lang="en-US" dirty="0" err="1" smtClean="0">
                <a:latin typeface="bt_mono-Regular"/>
                <a:cs typeface="bt_mono-Regular"/>
              </a:rPr>
              <a:t>wifi</a:t>
            </a:r>
            <a:r>
              <a:rPr lang="en-US" dirty="0" smtClean="0">
                <a:latin typeface="bt_mono-Regular"/>
                <a:cs typeface="bt_mono-Regular"/>
              </a:rPr>
              <a:t> credentials:</a:t>
            </a:r>
          </a:p>
          <a:p>
            <a:endParaRPr lang="en-US" dirty="0">
              <a:latin typeface="bt_mono-Regular"/>
              <a:cs typeface="bt_mono-Regular"/>
            </a:endParaRPr>
          </a:p>
          <a:p>
            <a:r>
              <a:rPr lang="en-US" dirty="0" err="1" smtClean="0">
                <a:latin typeface="bt_mono-Regular"/>
                <a:cs typeface="bt_mono-Regular"/>
              </a:rPr>
              <a:t>sudo</a:t>
            </a:r>
            <a:r>
              <a:rPr lang="en-US" dirty="0" smtClean="0">
                <a:latin typeface="bt_mono-Regular"/>
                <a:cs typeface="bt_mono-Regular"/>
              </a:rPr>
              <a:t> </a:t>
            </a:r>
            <a:r>
              <a:rPr lang="en-US" dirty="0" err="1" smtClean="0">
                <a:latin typeface="bt_mono-Regular"/>
                <a:cs typeface="bt_mono-Regular"/>
              </a:rPr>
              <a:t>nano</a:t>
            </a:r>
            <a:r>
              <a:rPr lang="en-US" dirty="0" smtClean="0">
                <a:latin typeface="bt_mono-Regular"/>
                <a:cs typeface="bt_mono-Regular"/>
              </a:rPr>
              <a:t> /</a:t>
            </a:r>
            <a:r>
              <a:rPr lang="en-US" dirty="0" err="1" smtClean="0">
                <a:latin typeface="bt_mono-Regular"/>
                <a:cs typeface="bt_mono-Regular"/>
              </a:rPr>
              <a:t>etc</a:t>
            </a:r>
            <a:r>
              <a:rPr lang="en-US" dirty="0" smtClean="0">
                <a:latin typeface="bt_mono-Regular"/>
                <a:cs typeface="bt_mono-Regular"/>
              </a:rPr>
              <a:t>/</a:t>
            </a:r>
            <a:r>
              <a:rPr lang="en-US" dirty="0" err="1" smtClean="0">
                <a:latin typeface="bt_mono-Regular"/>
                <a:cs typeface="bt_mono-Regular"/>
              </a:rPr>
              <a:t>wpa_supplicant</a:t>
            </a:r>
            <a:r>
              <a:rPr lang="en-US" dirty="0" smtClean="0">
                <a:latin typeface="bt_mono-Regular"/>
                <a:cs typeface="bt_mono-Regular"/>
              </a:rPr>
              <a:t>/</a:t>
            </a:r>
            <a:r>
              <a:rPr lang="en-US" dirty="0" err="1" smtClean="0">
                <a:latin typeface="bt_mono-Regular"/>
                <a:cs typeface="bt_mono-Regular"/>
              </a:rPr>
              <a:t>wpa_supplicant.conf</a:t>
            </a:r>
            <a:r>
              <a:rPr lang="en-US" dirty="0" smtClean="0">
                <a:latin typeface="bt_mono-Regular"/>
                <a:cs typeface="bt_mono-Regular"/>
              </a:rPr>
              <a:t/>
            </a:r>
            <a:br>
              <a:rPr lang="en-US" dirty="0" smtClean="0">
                <a:latin typeface="bt_mono-Regular"/>
                <a:cs typeface="bt_mono-Regular"/>
              </a:rPr>
            </a:br>
            <a:r>
              <a:rPr lang="en-US" dirty="0" smtClean="0">
                <a:latin typeface="bt_mono-Regular"/>
                <a:cs typeface="bt_mono-Regular"/>
              </a:rPr>
              <a:t/>
            </a:r>
            <a:br>
              <a:rPr lang="en-US" dirty="0" smtClean="0">
                <a:latin typeface="bt_mono-Regular"/>
                <a:cs typeface="bt_mono-Regular"/>
              </a:rPr>
            </a:br>
            <a:r>
              <a:rPr lang="en-US" sz="1100" b="1" dirty="0" smtClean="0">
                <a:latin typeface="bt_mono-Regular"/>
                <a:cs typeface="bt_mono-Regular"/>
              </a:rPr>
              <a:t>(file content below)</a:t>
            </a:r>
            <a:endParaRPr lang="en-US" sz="1100" b="1" dirty="0">
              <a:latin typeface="bt_mono-Regular"/>
              <a:cs typeface="bt_mono-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0228" y="2997664"/>
            <a:ext cx="421653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t_mono-Regular"/>
                <a:cs typeface="bt_mono-Regular"/>
              </a:rPr>
              <a:t>network={</a:t>
            </a:r>
          </a:p>
          <a:p>
            <a:r>
              <a:rPr lang="en-US" sz="1600" dirty="0">
                <a:latin typeface="bt_mono-Regular"/>
                <a:cs typeface="bt_mono-Regular"/>
              </a:rPr>
              <a:t>	</a:t>
            </a:r>
            <a:r>
              <a:rPr lang="en-US" sz="1600" dirty="0" err="1">
                <a:latin typeface="bt_mono-Regular"/>
                <a:cs typeface="bt_mono-Regular"/>
              </a:rPr>
              <a:t>ssid</a:t>
            </a:r>
            <a:r>
              <a:rPr lang="en-US" sz="1600" dirty="0">
                <a:latin typeface="bt_mono-Regular"/>
                <a:cs typeface="bt_mono-Regular"/>
              </a:rPr>
              <a:t>="iPhone"</a:t>
            </a:r>
          </a:p>
          <a:p>
            <a:r>
              <a:rPr lang="en-US" sz="1600" dirty="0">
                <a:latin typeface="bt_mono-Regular"/>
                <a:cs typeface="bt_mono-Regular"/>
              </a:rPr>
              <a:t>	</a:t>
            </a:r>
            <a:r>
              <a:rPr lang="en-US" sz="1600" dirty="0" err="1">
                <a:latin typeface="bt_mono-Regular"/>
                <a:cs typeface="bt_mono-Regular"/>
              </a:rPr>
              <a:t>psk</a:t>
            </a:r>
            <a:r>
              <a:rPr lang="en-US" sz="1600" dirty="0">
                <a:latin typeface="bt_mono-Regular"/>
                <a:cs typeface="bt_mono-Regular"/>
              </a:rPr>
              <a:t>="</a:t>
            </a:r>
            <a:r>
              <a:rPr lang="en-US" sz="1600" dirty="0" smtClean="0">
                <a:latin typeface="bt_mono-Regular"/>
                <a:cs typeface="bt_mono-Regular"/>
              </a:rPr>
              <a:t>43070720</a:t>
            </a:r>
            <a:r>
              <a:rPr lang="en-US" sz="1600" dirty="0">
                <a:latin typeface="bt_mono-Regular"/>
                <a:cs typeface="bt_mono-Regular"/>
              </a:rPr>
              <a:t>"</a:t>
            </a:r>
          </a:p>
          <a:p>
            <a:r>
              <a:rPr lang="en-US" sz="1600" dirty="0">
                <a:latin typeface="bt_mono-Regular"/>
                <a:cs typeface="bt_mono-Regular"/>
              </a:rPr>
              <a:t>}</a:t>
            </a:r>
          </a:p>
          <a:p>
            <a:endParaRPr lang="en-US" sz="1600" dirty="0">
              <a:latin typeface="bt_mono-Regular"/>
              <a:cs typeface="bt_mono-Regular"/>
            </a:endParaRPr>
          </a:p>
          <a:p>
            <a:r>
              <a:rPr lang="en-US" sz="1600" dirty="0">
                <a:latin typeface="bt_mono-Regular"/>
                <a:cs typeface="bt_mono-Regular"/>
              </a:rPr>
              <a:t>network={</a:t>
            </a:r>
          </a:p>
          <a:p>
            <a:r>
              <a:rPr lang="en-US" sz="1600" dirty="0">
                <a:latin typeface="bt_mono-Regular"/>
                <a:cs typeface="bt_mono-Regular"/>
              </a:rPr>
              <a:t>	</a:t>
            </a:r>
            <a:r>
              <a:rPr lang="en-US" sz="1600" dirty="0" err="1">
                <a:latin typeface="bt_mono-Regular"/>
                <a:cs typeface="bt_mono-Regular"/>
              </a:rPr>
              <a:t>ssid</a:t>
            </a:r>
            <a:r>
              <a:rPr lang="en-US" sz="1600" dirty="0" smtClean="0">
                <a:latin typeface="bt_mono-Regular"/>
                <a:cs typeface="bt_mono-Regular"/>
              </a:rPr>
              <a:t>=”&lt;&lt;your-</a:t>
            </a:r>
            <a:r>
              <a:rPr lang="en-US" sz="1600" dirty="0" err="1" smtClean="0">
                <a:latin typeface="bt_mono-Regular"/>
                <a:cs typeface="bt_mono-Regular"/>
              </a:rPr>
              <a:t>wifi</a:t>
            </a:r>
            <a:r>
              <a:rPr lang="en-US" sz="1600" dirty="0" smtClean="0">
                <a:latin typeface="bt_mono-Regular"/>
                <a:cs typeface="bt_mono-Regular"/>
              </a:rPr>
              <a:t>-name-here&gt;&gt;"</a:t>
            </a:r>
            <a:endParaRPr lang="en-US" sz="1600" dirty="0">
              <a:latin typeface="bt_mono-Regular"/>
              <a:cs typeface="bt_mono-Regular"/>
            </a:endParaRPr>
          </a:p>
          <a:p>
            <a:r>
              <a:rPr lang="en-US" sz="1600" dirty="0">
                <a:latin typeface="bt_mono-Regular"/>
                <a:cs typeface="bt_mono-Regular"/>
              </a:rPr>
              <a:t>	</a:t>
            </a:r>
            <a:r>
              <a:rPr lang="en-US" sz="1600" dirty="0" err="1">
                <a:latin typeface="bt_mono-Regular"/>
                <a:cs typeface="bt_mono-Regular"/>
              </a:rPr>
              <a:t>psk</a:t>
            </a:r>
            <a:r>
              <a:rPr lang="en-US" sz="1600" dirty="0" smtClean="0">
                <a:latin typeface="bt_mono-Regular"/>
                <a:cs typeface="bt_mono-Regular"/>
              </a:rPr>
              <a:t>=”&lt;&lt;your-</a:t>
            </a:r>
            <a:r>
              <a:rPr lang="en-US" sz="1600" dirty="0" err="1" smtClean="0">
                <a:latin typeface="bt_mono-Regular"/>
                <a:cs typeface="bt_mono-Regular"/>
              </a:rPr>
              <a:t>wifi</a:t>
            </a:r>
            <a:r>
              <a:rPr lang="en-US" sz="1600" dirty="0" smtClean="0">
                <a:latin typeface="bt_mono-Regular"/>
                <a:cs typeface="bt_mono-Regular"/>
              </a:rPr>
              <a:t>-password&gt;&gt;"</a:t>
            </a:r>
            <a:endParaRPr lang="en-US" sz="1600" dirty="0">
              <a:latin typeface="bt_mono-Regular"/>
              <a:cs typeface="bt_mono-Regular"/>
            </a:endParaRPr>
          </a:p>
          <a:p>
            <a:r>
              <a:rPr lang="en-US" sz="1600" dirty="0">
                <a:latin typeface="bt_mono-Regular"/>
                <a:cs typeface="bt_mono-Regular"/>
              </a:rPr>
              <a:t>}</a:t>
            </a:r>
          </a:p>
          <a:p>
            <a:endParaRPr lang="en-US" sz="1600" dirty="0">
              <a:latin typeface="bt_mono-Regular"/>
              <a:cs typeface="bt_mono-Regular"/>
            </a:endParaRPr>
          </a:p>
          <a:p>
            <a:r>
              <a:rPr lang="en-US" sz="1600" dirty="0">
                <a:latin typeface="bt_mono-Regular"/>
                <a:cs typeface="bt_mono-Regular"/>
              </a:rPr>
              <a:t>network={</a:t>
            </a:r>
          </a:p>
          <a:p>
            <a:r>
              <a:rPr lang="en-US" sz="1600" dirty="0">
                <a:latin typeface="bt_mono-Regular"/>
                <a:cs typeface="bt_mono-Regular"/>
              </a:rPr>
              <a:t>	</a:t>
            </a:r>
            <a:r>
              <a:rPr lang="en-US" sz="1600" dirty="0" err="1">
                <a:latin typeface="bt_mono-Regular"/>
                <a:cs typeface="bt_mono-Regular"/>
              </a:rPr>
              <a:t>ssid</a:t>
            </a:r>
            <a:r>
              <a:rPr lang="en-US" sz="1600" dirty="0">
                <a:latin typeface="bt_mono-Regular"/>
                <a:cs typeface="bt_mono-Regular"/>
              </a:rPr>
              <a:t>="</a:t>
            </a:r>
            <a:r>
              <a:rPr lang="en-US" sz="1600" dirty="0" err="1">
                <a:latin typeface="bt_mono-Regular"/>
                <a:cs typeface="bt_mono-Regular"/>
              </a:rPr>
              <a:t>BoxNet</a:t>
            </a:r>
            <a:r>
              <a:rPr lang="en-US" sz="1600" dirty="0">
                <a:latin typeface="bt_mono-Regular"/>
                <a:cs typeface="bt_mono-Regular"/>
              </a:rPr>
              <a:t>"</a:t>
            </a:r>
          </a:p>
          <a:p>
            <a:r>
              <a:rPr lang="en-US" sz="1600" dirty="0">
                <a:latin typeface="bt_mono-Regular"/>
                <a:cs typeface="bt_mono-Regular"/>
              </a:rPr>
              <a:t>	</a:t>
            </a:r>
            <a:r>
              <a:rPr lang="en-US" sz="1600" dirty="0" err="1">
                <a:latin typeface="bt_mono-Regular"/>
                <a:cs typeface="bt_mono-Regular"/>
              </a:rPr>
              <a:t>psk</a:t>
            </a:r>
            <a:r>
              <a:rPr lang="en-US" sz="1600" dirty="0">
                <a:latin typeface="bt_mono-Regular"/>
                <a:cs typeface="bt_mono-Regular"/>
              </a:rPr>
              <a:t>="</a:t>
            </a:r>
            <a:r>
              <a:rPr lang="en-US" sz="1600" dirty="0" err="1">
                <a:latin typeface="bt_mono-Regular"/>
                <a:cs typeface="bt_mono-Regular"/>
              </a:rPr>
              <a:t>hackkitty</a:t>
            </a:r>
            <a:r>
              <a:rPr lang="en-US" sz="1600" dirty="0">
                <a:latin typeface="bt_mono-Regular"/>
                <a:cs typeface="bt_mono-Regular"/>
              </a:rPr>
              <a:t>"</a:t>
            </a:r>
          </a:p>
          <a:p>
            <a:r>
              <a:rPr lang="en-US" sz="1600" dirty="0">
                <a:latin typeface="bt_mono-Regular"/>
                <a:cs typeface="bt_mono-Regula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95136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aspbian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08855"/>
            <a:ext cx="4876800" cy="812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6111" y="1566333"/>
            <a:ext cx="6075502" cy="1369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t_mono-Regular"/>
                <a:cs typeface="bt_mono-Regular"/>
              </a:rPr>
              <a:t>Configure your </a:t>
            </a:r>
            <a:r>
              <a:rPr lang="en-US" dirty="0" err="1" smtClean="0">
                <a:latin typeface="bt_mono-Regular"/>
                <a:cs typeface="bt_mono-Regular"/>
              </a:rPr>
              <a:t>wifi</a:t>
            </a:r>
            <a:r>
              <a:rPr lang="en-US" dirty="0" smtClean="0">
                <a:latin typeface="bt_mono-Regular"/>
                <a:cs typeface="bt_mono-Regular"/>
              </a:rPr>
              <a:t> network using </a:t>
            </a:r>
            <a:r>
              <a:rPr lang="en-US" b="1" dirty="0" smtClean="0">
                <a:latin typeface="bt_mono-Regular"/>
                <a:cs typeface="bt_mono-Regular"/>
              </a:rPr>
              <a:t>static IP</a:t>
            </a:r>
            <a:r>
              <a:rPr lang="en-US" dirty="0" smtClean="0">
                <a:latin typeface="bt_mono-Regular"/>
                <a:cs typeface="bt_mono-Regular"/>
              </a:rPr>
              <a:t>:</a:t>
            </a:r>
          </a:p>
          <a:p>
            <a:endParaRPr lang="en-US" dirty="0">
              <a:latin typeface="bt_mono-Regular"/>
              <a:cs typeface="bt_mono-Regular"/>
            </a:endParaRPr>
          </a:p>
          <a:p>
            <a:r>
              <a:rPr lang="en-US" dirty="0" err="1" smtClean="0">
                <a:latin typeface="bt_mono-Regular"/>
                <a:cs typeface="bt_mono-Regular"/>
              </a:rPr>
              <a:t>sudo</a:t>
            </a:r>
            <a:r>
              <a:rPr lang="en-US" dirty="0" smtClean="0">
                <a:latin typeface="bt_mono-Regular"/>
                <a:cs typeface="bt_mono-Regular"/>
              </a:rPr>
              <a:t> </a:t>
            </a:r>
            <a:r>
              <a:rPr lang="en-US" dirty="0" err="1" smtClean="0">
                <a:latin typeface="bt_mono-Regular"/>
                <a:cs typeface="bt_mono-Regular"/>
              </a:rPr>
              <a:t>nano</a:t>
            </a:r>
            <a:r>
              <a:rPr lang="en-US" dirty="0" smtClean="0">
                <a:latin typeface="bt_mono-Regular"/>
                <a:cs typeface="bt_mono-Regular"/>
              </a:rPr>
              <a:t> /</a:t>
            </a:r>
            <a:r>
              <a:rPr lang="en-US" dirty="0" err="1" smtClean="0">
                <a:latin typeface="bt_mono-Regular"/>
                <a:cs typeface="bt_mono-Regular"/>
              </a:rPr>
              <a:t>etc</a:t>
            </a:r>
            <a:r>
              <a:rPr lang="en-US" dirty="0" smtClean="0">
                <a:latin typeface="bt_mono-Regular"/>
                <a:cs typeface="bt_mono-Regular"/>
              </a:rPr>
              <a:t>/network/interfaces </a:t>
            </a:r>
            <a:br>
              <a:rPr lang="en-US" dirty="0" smtClean="0">
                <a:latin typeface="bt_mono-Regular"/>
                <a:cs typeface="bt_mono-Regular"/>
              </a:rPr>
            </a:br>
            <a:r>
              <a:rPr lang="en-US" dirty="0" smtClean="0">
                <a:latin typeface="bt_mono-Regular"/>
                <a:cs typeface="bt_mono-Regular"/>
              </a:rPr>
              <a:t/>
            </a:r>
            <a:br>
              <a:rPr lang="en-US" dirty="0" smtClean="0">
                <a:latin typeface="bt_mono-Regular"/>
                <a:cs typeface="bt_mono-Regular"/>
              </a:rPr>
            </a:br>
            <a:r>
              <a:rPr lang="en-US" sz="1100" b="1" dirty="0" smtClean="0">
                <a:latin typeface="bt_mono-Regular"/>
                <a:cs typeface="bt_mono-Regular"/>
              </a:rPr>
              <a:t>(file content below)</a:t>
            </a:r>
            <a:endParaRPr lang="en-US" sz="1100" b="1" dirty="0">
              <a:latin typeface="bt_mono-Regular"/>
              <a:cs typeface="bt_mono-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0228" y="2997664"/>
            <a:ext cx="589699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t_mono-Regular"/>
                <a:cs typeface="bt_mono-Regular"/>
              </a:rPr>
              <a:t>auto lo</a:t>
            </a:r>
          </a:p>
          <a:p>
            <a:endParaRPr lang="en-US" sz="1600" dirty="0">
              <a:latin typeface="bt_mono-Regular"/>
              <a:cs typeface="bt_mono-Regular"/>
            </a:endParaRPr>
          </a:p>
          <a:p>
            <a:r>
              <a:rPr lang="en-US" sz="1600" dirty="0" err="1">
                <a:latin typeface="bt_mono-Regular"/>
                <a:cs typeface="bt_mono-Regular"/>
              </a:rPr>
              <a:t>iface</a:t>
            </a:r>
            <a:r>
              <a:rPr lang="en-US" sz="1600" dirty="0">
                <a:latin typeface="bt_mono-Regular"/>
                <a:cs typeface="bt_mono-Regular"/>
              </a:rPr>
              <a:t> lo </a:t>
            </a:r>
            <a:r>
              <a:rPr lang="en-US" sz="1600" dirty="0" err="1">
                <a:latin typeface="bt_mono-Regular"/>
                <a:cs typeface="bt_mono-Regular"/>
              </a:rPr>
              <a:t>inet</a:t>
            </a:r>
            <a:r>
              <a:rPr lang="en-US" sz="1600" dirty="0">
                <a:latin typeface="bt_mono-Regular"/>
                <a:cs typeface="bt_mono-Regular"/>
              </a:rPr>
              <a:t> loopback</a:t>
            </a:r>
          </a:p>
          <a:p>
            <a:r>
              <a:rPr lang="en-US" sz="1600" dirty="0" err="1">
                <a:latin typeface="bt_mono-Regular"/>
                <a:cs typeface="bt_mono-Regular"/>
              </a:rPr>
              <a:t>iface</a:t>
            </a:r>
            <a:r>
              <a:rPr lang="en-US" sz="1600" dirty="0">
                <a:latin typeface="bt_mono-Regular"/>
                <a:cs typeface="bt_mono-Regular"/>
              </a:rPr>
              <a:t> eth0 </a:t>
            </a:r>
            <a:r>
              <a:rPr lang="en-US" sz="1600" dirty="0" err="1">
                <a:latin typeface="bt_mono-Regular"/>
                <a:cs typeface="bt_mono-Regular"/>
              </a:rPr>
              <a:t>inet</a:t>
            </a:r>
            <a:r>
              <a:rPr lang="en-US" sz="1600" dirty="0">
                <a:latin typeface="bt_mono-Regular"/>
                <a:cs typeface="bt_mono-Regular"/>
              </a:rPr>
              <a:t> </a:t>
            </a:r>
            <a:r>
              <a:rPr lang="en-US" sz="1600" dirty="0" err="1">
                <a:latin typeface="bt_mono-Regular"/>
                <a:cs typeface="bt_mono-Regular"/>
              </a:rPr>
              <a:t>dhcp</a:t>
            </a:r>
            <a:endParaRPr lang="en-US" sz="1600" dirty="0">
              <a:latin typeface="bt_mono-Regular"/>
              <a:cs typeface="bt_mono-Regular"/>
            </a:endParaRPr>
          </a:p>
          <a:p>
            <a:endParaRPr lang="en-US" sz="1600" dirty="0">
              <a:latin typeface="bt_mono-Regular"/>
              <a:cs typeface="bt_mono-Regular"/>
            </a:endParaRPr>
          </a:p>
          <a:p>
            <a:r>
              <a:rPr lang="en-US" sz="1600" dirty="0">
                <a:latin typeface="bt_mono-Regular"/>
                <a:cs typeface="bt_mono-Regular"/>
              </a:rPr>
              <a:t>auto wlan0</a:t>
            </a:r>
          </a:p>
          <a:p>
            <a:r>
              <a:rPr lang="en-US" sz="1600" dirty="0">
                <a:latin typeface="bt_mono-Regular"/>
                <a:cs typeface="bt_mono-Regular"/>
              </a:rPr>
              <a:t>allow-</a:t>
            </a:r>
            <a:r>
              <a:rPr lang="en-US" sz="1600" dirty="0" err="1">
                <a:latin typeface="bt_mono-Regular"/>
                <a:cs typeface="bt_mono-Regular"/>
              </a:rPr>
              <a:t>hotplug</a:t>
            </a:r>
            <a:r>
              <a:rPr lang="en-US" sz="1600" dirty="0">
                <a:latin typeface="bt_mono-Regular"/>
                <a:cs typeface="bt_mono-Regular"/>
              </a:rPr>
              <a:t> wlan0</a:t>
            </a:r>
          </a:p>
          <a:p>
            <a:r>
              <a:rPr lang="en-US" sz="1600" dirty="0" err="1">
                <a:latin typeface="bt_mono-Regular"/>
                <a:cs typeface="bt_mono-Regular"/>
              </a:rPr>
              <a:t>iface</a:t>
            </a:r>
            <a:r>
              <a:rPr lang="en-US" sz="1600" dirty="0">
                <a:latin typeface="bt_mono-Regular"/>
                <a:cs typeface="bt_mono-Regular"/>
              </a:rPr>
              <a:t> wlan0 </a:t>
            </a:r>
            <a:r>
              <a:rPr lang="en-US" sz="1600" dirty="0" err="1">
                <a:latin typeface="bt_mono-Regular"/>
                <a:cs typeface="bt_mono-Regular"/>
              </a:rPr>
              <a:t>inet</a:t>
            </a:r>
            <a:r>
              <a:rPr lang="en-US" sz="1600" dirty="0">
                <a:latin typeface="bt_mono-Regular"/>
                <a:cs typeface="bt_mono-Regular"/>
              </a:rPr>
              <a:t> static</a:t>
            </a:r>
          </a:p>
          <a:p>
            <a:r>
              <a:rPr lang="en-US" sz="1600" dirty="0">
                <a:latin typeface="bt_mono-Regular"/>
                <a:cs typeface="bt_mono-Regular"/>
              </a:rPr>
              <a:t>address </a:t>
            </a:r>
            <a:r>
              <a:rPr lang="en-US" sz="1600" dirty="0" smtClean="0">
                <a:latin typeface="bt_mono-Regular"/>
                <a:cs typeface="bt_mono-Regular"/>
              </a:rPr>
              <a:t>192.168.20.218</a:t>
            </a:r>
            <a:endParaRPr lang="en-US" sz="1600" dirty="0">
              <a:latin typeface="bt_mono-Regular"/>
              <a:cs typeface="bt_mono-Regular"/>
            </a:endParaRPr>
          </a:p>
          <a:p>
            <a:r>
              <a:rPr lang="en-US" sz="1600" dirty="0" err="1">
                <a:latin typeface="bt_mono-Regular"/>
                <a:cs typeface="bt_mono-Regular"/>
              </a:rPr>
              <a:t>netmask</a:t>
            </a:r>
            <a:r>
              <a:rPr lang="en-US" sz="1600" dirty="0">
                <a:latin typeface="bt_mono-Regular"/>
                <a:cs typeface="bt_mono-Regular"/>
              </a:rPr>
              <a:t> 255.255.255.0</a:t>
            </a:r>
          </a:p>
          <a:p>
            <a:r>
              <a:rPr lang="en-US" sz="1600" dirty="0">
                <a:latin typeface="bt_mono-Regular"/>
                <a:cs typeface="bt_mono-Regular"/>
              </a:rPr>
              <a:t>gateway </a:t>
            </a:r>
            <a:r>
              <a:rPr lang="en-US" sz="1600" dirty="0" smtClean="0">
                <a:latin typeface="bt_mono-Regular"/>
                <a:cs typeface="bt_mono-Regular"/>
              </a:rPr>
              <a:t>192.168.20.1</a:t>
            </a:r>
            <a:endParaRPr lang="en-US" sz="1600" dirty="0">
              <a:latin typeface="bt_mono-Regular"/>
              <a:cs typeface="bt_mono-Regular"/>
            </a:endParaRPr>
          </a:p>
          <a:p>
            <a:r>
              <a:rPr lang="en-US" sz="1600" dirty="0" err="1">
                <a:latin typeface="bt_mono-Regular"/>
                <a:cs typeface="bt_mono-Regular"/>
              </a:rPr>
              <a:t>wpa-conf</a:t>
            </a:r>
            <a:r>
              <a:rPr lang="en-US" sz="1600" dirty="0">
                <a:latin typeface="bt_mono-Regular"/>
                <a:cs typeface="bt_mono-Regular"/>
              </a:rPr>
              <a:t> /</a:t>
            </a:r>
            <a:r>
              <a:rPr lang="en-US" sz="1600" dirty="0" err="1">
                <a:latin typeface="bt_mono-Regular"/>
                <a:cs typeface="bt_mono-Regular"/>
              </a:rPr>
              <a:t>etc</a:t>
            </a:r>
            <a:r>
              <a:rPr lang="en-US" sz="1600" dirty="0">
                <a:latin typeface="bt_mono-Regular"/>
                <a:cs typeface="bt_mono-Regular"/>
              </a:rPr>
              <a:t>/</a:t>
            </a:r>
            <a:r>
              <a:rPr lang="en-US" sz="1600" dirty="0" err="1">
                <a:latin typeface="bt_mono-Regular"/>
                <a:cs typeface="bt_mono-Regular"/>
              </a:rPr>
              <a:t>wpa_supplicant</a:t>
            </a:r>
            <a:r>
              <a:rPr lang="en-US" sz="1600" dirty="0">
                <a:latin typeface="bt_mono-Regular"/>
                <a:cs typeface="bt_mono-Regular"/>
              </a:rPr>
              <a:t>/</a:t>
            </a:r>
            <a:r>
              <a:rPr lang="en-US" sz="1600" dirty="0" err="1">
                <a:latin typeface="bt_mono-Regular"/>
                <a:cs typeface="bt_mono-Regular"/>
              </a:rPr>
              <a:t>wpa_supplicant.conf</a:t>
            </a:r>
            <a:endParaRPr lang="en-US" sz="1600" dirty="0">
              <a:latin typeface="bt_mono-Regular"/>
              <a:cs typeface="bt_mono-Regular"/>
            </a:endParaRPr>
          </a:p>
          <a:p>
            <a:endParaRPr lang="en-US" sz="1600" dirty="0">
              <a:latin typeface="bt_mono-Regular"/>
              <a:cs typeface="bt_mono-Regular"/>
            </a:endParaRPr>
          </a:p>
          <a:p>
            <a:r>
              <a:rPr lang="en-US" sz="1600" dirty="0" err="1">
                <a:latin typeface="bt_mono-Regular"/>
                <a:cs typeface="bt_mono-Regular"/>
              </a:rPr>
              <a:t>iface</a:t>
            </a:r>
            <a:r>
              <a:rPr lang="en-US" sz="1600" dirty="0">
                <a:latin typeface="bt_mono-Regular"/>
                <a:cs typeface="bt_mono-Regular"/>
              </a:rPr>
              <a:t> default </a:t>
            </a:r>
            <a:r>
              <a:rPr lang="en-US" sz="1600" dirty="0" err="1">
                <a:latin typeface="bt_mono-Regular"/>
                <a:cs typeface="bt_mono-Regular"/>
              </a:rPr>
              <a:t>inet</a:t>
            </a:r>
            <a:r>
              <a:rPr lang="en-US" sz="1600" dirty="0">
                <a:latin typeface="bt_mono-Regular"/>
                <a:cs typeface="bt_mono-Regular"/>
              </a:rPr>
              <a:t> static</a:t>
            </a:r>
          </a:p>
        </p:txBody>
      </p:sp>
    </p:spTree>
    <p:extLst>
      <p:ext uri="{BB962C8B-B14F-4D97-AF65-F5344CB8AC3E}">
        <p14:creationId xmlns:p14="http://schemas.microsoft.com/office/powerpoint/2010/main" val="3020417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aspbian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08855"/>
            <a:ext cx="4876800" cy="812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6112" y="1566333"/>
            <a:ext cx="6547556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t_mono-Regular"/>
                <a:cs typeface="bt_mono-Regular"/>
              </a:rPr>
              <a:t>Configure your </a:t>
            </a:r>
            <a:r>
              <a:rPr lang="en-US" dirty="0" err="1" smtClean="0">
                <a:latin typeface="bt_mono-Regular"/>
                <a:cs typeface="bt_mono-Regular"/>
              </a:rPr>
              <a:t>wifi</a:t>
            </a:r>
            <a:r>
              <a:rPr lang="en-US" dirty="0" smtClean="0">
                <a:latin typeface="bt_mono-Regular"/>
                <a:cs typeface="bt_mono-Regular"/>
              </a:rPr>
              <a:t> network using </a:t>
            </a:r>
            <a:r>
              <a:rPr lang="en-US" b="1" dirty="0" smtClean="0">
                <a:latin typeface="bt_mono-Regular"/>
                <a:cs typeface="bt_mono-Regular"/>
              </a:rPr>
              <a:t>DHCP </a:t>
            </a:r>
            <a:r>
              <a:rPr lang="en-US" sz="1200" dirty="0" smtClean="0">
                <a:latin typeface="bt_mono-Regular"/>
                <a:cs typeface="bt_mono-Regular"/>
              </a:rPr>
              <a:t>(most used)</a:t>
            </a:r>
            <a:r>
              <a:rPr lang="en-US" dirty="0" smtClean="0">
                <a:latin typeface="bt_mono-Regular"/>
                <a:cs typeface="bt_mono-Regular"/>
              </a:rPr>
              <a:t>:</a:t>
            </a:r>
          </a:p>
          <a:p>
            <a:endParaRPr lang="en-US" dirty="0">
              <a:latin typeface="bt_mono-Regular"/>
              <a:cs typeface="bt_mono-Regular"/>
            </a:endParaRPr>
          </a:p>
          <a:p>
            <a:r>
              <a:rPr lang="en-US" dirty="0" err="1" smtClean="0">
                <a:latin typeface="bt_mono-Regular"/>
                <a:cs typeface="bt_mono-Regular"/>
              </a:rPr>
              <a:t>sudo</a:t>
            </a:r>
            <a:r>
              <a:rPr lang="en-US" dirty="0" smtClean="0">
                <a:latin typeface="bt_mono-Regular"/>
                <a:cs typeface="bt_mono-Regular"/>
              </a:rPr>
              <a:t> </a:t>
            </a:r>
            <a:r>
              <a:rPr lang="en-US" dirty="0" err="1" smtClean="0">
                <a:latin typeface="bt_mono-Regular"/>
                <a:cs typeface="bt_mono-Regular"/>
              </a:rPr>
              <a:t>nano</a:t>
            </a:r>
            <a:r>
              <a:rPr lang="en-US" dirty="0" smtClean="0">
                <a:latin typeface="bt_mono-Regular"/>
                <a:cs typeface="bt_mono-Regular"/>
              </a:rPr>
              <a:t> /</a:t>
            </a:r>
            <a:r>
              <a:rPr lang="en-US" dirty="0" err="1" smtClean="0">
                <a:latin typeface="bt_mono-Regular"/>
                <a:cs typeface="bt_mono-Regular"/>
              </a:rPr>
              <a:t>etc</a:t>
            </a:r>
            <a:r>
              <a:rPr lang="en-US" dirty="0" smtClean="0">
                <a:latin typeface="bt_mono-Regular"/>
                <a:cs typeface="bt_mono-Regular"/>
              </a:rPr>
              <a:t>/network/interfaces </a:t>
            </a:r>
            <a:br>
              <a:rPr lang="en-US" dirty="0" smtClean="0">
                <a:latin typeface="bt_mono-Regular"/>
                <a:cs typeface="bt_mono-Regular"/>
              </a:rPr>
            </a:br>
            <a:r>
              <a:rPr lang="en-US" dirty="0" smtClean="0">
                <a:latin typeface="bt_mono-Regular"/>
                <a:cs typeface="bt_mono-Regular"/>
              </a:rPr>
              <a:t/>
            </a:r>
            <a:br>
              <a:rPr lang="en-US" dirty="0" smtClean="0">
                <a:latin typeface="bt_mono-Regular"/>
                <a:cs typeface="bt_mono-Regular"/>
              </a:rPr>
            </a:br>
            <a:r>
              <a:rPr lang="en-US" sz="1100" b="1" dirty="0" smtClean="0">
                <a:latin typeface="bt_mono-Regular"/>
                <a:cs typeface="bt_mono-Regular"/>
              </a:rPr>
              <a:t>(file content below)</a:t>
            </a:r>
            <a:endParaRPr lang="en-US" sz="1100" b="1" dirty="0">
              <a:latin typeface="bt_mono-Regular"/>
              <a:cs typeface="bt_mono-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0228" y="2997664"/>
            <a:ext cx="5896998" cy="2800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bt_mono-Regular"/>
                <a:cs typeface="bt_mono-Regular"/>
              </a:rPr>
              <a:t>auto lo</a:t>
            </a:r>
          </a:p>
          <a:p>
            <a:endParaRPr lang="en-US" sz="1600" dirty="0">
              <a:latin typeface="bt_mono-Regular"/>
              <a:cs typeface="bt_mono-Regular"/>
            </a:endParaRPr>
          </a:p>
          <a:p>
            <a:r>
              <a:rPr lang="en-US" sz="1600" dirty="0" err="1">
                <a:latin typeface="bt_mono-Regular"/>
                <a:cs typeface="bt_mono-Regular"/>
              </a:rPr>
              <a:t>iface</a:t>
            </a:r>
            <a:r>
              <a:rPr lang="en-US" sz="1600" dirty="0">
                <a:latin typeface="bt_mono-Regular"/>
                <a:cs typeface="bt_mono-Regular"/>
              </a:rPr>
              <a:t> lo </a:t>
            </a:r>
            <a:r>
              <a:rPr lang="en-US" sz="1600" dirty="0" err="1">
                <a:latin typeface="bt_mono-Regular"/>
                <a:cs typeface="bt_mono-Regular"/>
              </a:rPr>
              <a:t>inet</a:t>
            </a:r>
            <a:r>
              <a:rPr lang="en-US" sz="1600" dirty="0">
                <a:latin typeface="bt_mono-Regular"/>
                <a:cs typeface="bt_mono-Regular"/>
              </a:rPr>
              <a:t> loopback</a:t>
            </a:r>
          </a:p>
          <a:p>
            <a:r>
              <a:rPr lang="en-US" sz="1600" dirty="0" err="1">
                <a:latin typeface="bt_mono-Regular"/>
                <a:cs typeface="bt_mono-Regular"/>
              </a:rPr>
              <a:t>iface</a:t>
            </a:r>
            <a:r>
              <a:rPr lang="en-US" sz="1600" dirty="0">
                <a:latin typeface="bt_mono-Regular"/>
                <a:cs typeface="bt_mono-Regular"/>
              </a:rPr>
              <a:t> eth0 </a:t>
            </a:r>
            <a:r>
              <a:rPr lang="en-US" sz="1600" dirty="0" err="1">
                <a:latin typeface="bt_mono-Regular"/>
                <a:cs typeface="bt_mono-Regular"/>
              </a:rPr>
              <a:t>inet</a:t>
            </a:r>
            <a:r>
              <a:rPr lang="en-US" sz="1600" dirty="0">
                <a:latin typeface="bt_mono-Regular"/>
                <a:cs typeface="bt_mono-Regular"/>
              </a:rPr>
              <a:t> </a:t>
            </a:r>
            <a:r>
              <a:rPr lang="en-US" sz="1600" dirty="0" err="1">
                <a:latin typeface="bt_mono-Regular"/>
                <a:cs typeface="bt_mono-Regular"/>
              </a:rPr>
              <a:t>dhcp</a:t>
            </a:r>
            <a:endParaRPr lang="en-US" sz="1600" dirty="0">
              <a:latin typeface="bt_mono-Regular"/>
              <a:cs typeface="bt_mono-Regular"/>
            </a:endParaRPr>
          </a:p>
          <a:p>
            <a:endParaRPr lang="en-US" sz="1600" dirty="0">
              <a:latin typeface="bt_mono-Regular"/>
              <a:cs typeface="bt_mono-Regular"/>
            </a:endParaRPr>
          </a:p>
          <a:p>
            <a:r>
              <a:rPr lang="en-US" sz="1600" dirty="0">
                <a:latin typeface="bt_mono-Regular"/>
                <a:cs typeface="bt_mono-Regular"/>
              </a:rPr>
              <a:t>auto wlan0</a:t>
            </a:r>
          </a:p>
          <a:p>
            <a:r>
              <a:rPr lang="en-US" sz="1600" dirty="0">
                <a:latin typeface="bt_mono-Regular"/>
                <a:cs typeface="bt_mono-Regular"/>
              </a:rPr>
              <a:t>allow-</a:t>
            </a:r>
            <a:r>
              <a:rPr lang="en-US" sz="1600" dirty="0" err="1">
                <a:latin typeface="bt_mono-Regular"/>
                <a:cs typeface="bt_mono-Regular"/>
              </a:rPr>
              <a:t>hotplug</a:t>
            </a:r>
            <a:r>
              <a:rPr lang="en-US" sz="1600" dirty="0">
                <a:latin typeface="bt_mono-Regular"/>
                <a:cs typeface="bt_mono-Regular"/>
              </a:rPr>
              <a:t> wlan0</a:t>
            </a:r>
          </a:p>
          <a:p>
            <a:r>
              <a:rPr lang="en-US" sz="1600" dirty="0" err="1">
                <a:latin typeface="bt_mono-Regular"/>
                <a:cs typeface="bt_mono-Regular"/>
              </a:rPr>
              <a:t>iface</a:t>
            </a:r>
            <a:r>
              <a:rPr lang="en-US" sz="1600" dirty="0">
                <a:latin typeface="bt_mono-Regular"/>
                <a:cs typeface="bt_mono-Regular"/>
              </a:rPr>
              <a:t> wlan0 </a:t>
            </a:r>
            <a:r>
              <a:rPr lang="en-US" sz="1600" dirty="0" err="1">
                <a:latin typeface="bt_mono-Regular"/>
                <a:cs typeface="bt_mono-Regular"/>
              </a:rPr>
              <a:t>inet</a:t>
            </a:r>
            <a:r>
              <a:rPr lang="en-US" sz="1600" dirty="0">
                <a:latin typeface="bt_mono-Regular"/>
                <a:cs typeface="bt_mono-Regular"/>
              </a:rPr>
              <a:t> </a:t>
            </a:r>
            <a:r>
              <a:rPr lang="en-US" sz="1600" dirty="0" err="1">
                <a:latin typeface="bt_mono-Regular"/>
                <a:cs typeface="bt_mono-Regular"/>
              </a:rPr>
              <a:t>dhcp</a:t>
            </a:r>
            <a:endParaRPr lang="en-US" sz="1600" dirty="0">
              <a:latin typeface="bt_mono-Regular"/>
              <a:cs typeface="bt_mono-Regular"/>
            </a:endParaRPr>
          </a:p>
          <a:p>
            <a:r>
              <a:rPr lang="en-US" sz="1600" dirty="0" err="1">
                <a:latin typeface="bt_mono-Regular"/>
                <a:cs typeface="bt_mono-Regular"/>
              </a:rPr>
              <a:t>wpa-conf</a:t>
            </a:r>
            <a:r>
              <a:rPr lang="en-US" sz="1600" dirty="0">
                <a:latin typeface="bt_mono-Regular"/>
                <a:cs typeface="bt_mono-Regular"/>
              </a:rPr>
              <a:t> /</a:t>
            </a:r>
            <a:r>
              <a:rPr lang="en-US" sz="1600" dirty="0" err="1">
                <a:latin typeface="bt_mono-Regular"/>
                <a:cs typeface="bt_mono-Regular"/>
              </a:rPr>
              <a:t>etc</a:t>
            </a:r>
            <a:r>
              <a:rPr lang="en-US" sz="1600" dirty="0">
                <a:latin typeface="bt_mono-Regular"/>
                <a:cs typeface="bt_mono-Regular"/>
              </a:rPr>
              <a:t>/</a:t>
            </a:r>
            <a:r>
              <a:rPr lang="en-US" sz="1600" dirty="0" err="1">
                <a:latin typeface="bt_mono-Regular"/>
                <a:cs typeface="bt_mono-Regular"/>
              </a:rPr>
              <a:t>wpa_supplicant</a:t>
            </a:r>
            <a:r>
              <a:rPr lang="en-US" sz="1600" dirty="0">
                <a:latin typeface="bt_mono-Regular"/>
                <a:cs typeface="bt_mono-Regular"/>
              </a:rPr>
              <a:t>/</a:t>
            </a:r>
            <a:r>
              <a:rPr lang="en-US" sz="1600" dirty="0" err="1">
                <a:latin typeface="bt_mono-Regular"/>
                <a:cs typeface="bt_mono-Regular"/>
              </a:rPr>
              <a:t>wpa_supplicant.conf</a:t>
            </a:r>
            <a:endParaRPr lang="en-US" sz="1600" dirty="0">
              <a:latin typeface="bt_mono-Regular"/>
              <a:cs typeface="bt_mono-Regular"/>
            </a:endParaRPr>
          </a:p>
          <a:p>
            <a:endParaRPr lang="en-US" sz="1600" dirty="0">
              <a:latin typeface="bt_mono-Regular"/>
              <a:cs typeface="bt_mono-Regular"/>
            </a:endParaRPr>
          </a:p>
          <a:p>
            <a:r>
              <a:rPr lang="en-US" sz="1600" dirty="0" err="1">
                <a:latin typeface="bt_mono-Regular"/>
                <a:cs typeface="bt_mono-Regular"/>
              </a:rPr>
              <a:t>iface</a:t>
            </a:r>
            <a:r>
              <a:rPr lang="en-US" sz="1600" dirty="0">
                <a:latin typeface="bt_mono-Regular"/>
                <a:cs typeface="bt_mono-Regular"/>
              </a:rPr>
              <a:t> default </a:t>
            </a:r>
            <a:r>
              <a:rPr lang="en-US" sz="1600" dirty="0" err="1">
                <a:latin typeface="bt_mono-Regular"/>
                <a:cs typeface="bt_mono-Regular"/>
              </a:rPr>
              <a:t>inet</a:t>
            </a:r>
            <a:r>
              <a:rPr lang="en-US" sz="1600" dirty="0">
                <a:latin typeface="bt_mono-Regular"/>
                <a:cs typeface="bt_mono-Regular"/>
              </a:rPr>
              <a:t> </a:t>
            </a:r>
            <a:r>
              <a:rPr lang="en-US" sz="1600" dirty="0" err="1">
                <a:latin typeface="bt_mono-Regular"/>
                <a:cs typeface="bt_mono-Regular"/>
              </a:rPr>
              <a:t>dhcp</a:t>
            </a:r>
            <a:endParaRPr lang="en-US" sz="1600" dirty="0">
              <a:latin typeface="bt_mono-Regular"/>
              <a:cs typeface="bt_mon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58824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aspbian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08855"/>
            <a:ext cx="4876800" cy="812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80691" y="2837378"/>
            <a:ext cx="592070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bt_mono-Regular"/>
                <a:cs typeface="bt_mono-Regular"/>
              </a:rPr>
              <a:t>sudo</a:t>
            </a:r>
            <a:r>
              <a:rPr lang="en-US" dirty="0">
                <a:latin typeface="bt_mono-Regular"/>
                <a:cs typeface="bt_mono-Regular"/>
              </a:rPr>
              <a:t> apt-get update</a:t>
            </a:r>
          </a:p>
          <a:p>
            <a:r>
              <a:rPr lang="en-US" dirty="0" err="1">
                <a:latin typeface="bt_mono-Regular"/>
                <a:cs typeface="bt_mono-Regular"/>
              </a:rPr>
              <a:t>sudo</a:t>
            </a:r>
            <a:r>
              <a:rPr lang="en-US" dirty="0">
                <a:latin typeface="bt_mono-Regular"/>
                <a:cs typeface="bt_mono-Regular"/>
              </a:rPr>
              <a:t> apt-get </a:t>
            </a:r>
            <a:r>
              <a:rPr lang="en-US" dirty="0" err="1">
                <a:latin typeface="bt_mono-Regular"/>
                <a:cs typeface="bt_mono-Regular"/>
              </a:rPr>
              <a:t>dist</a:t>
            </a:r>
            <a:r>
              <a:rPr lang="en-US" dirty="0">
                <a:latin typeface="bt_mono-Regular"/>
                <a:cs typeface="bt_mono-Regular"/>
              </a:rPr>
              <a:t>-upgrade</a:t>
            </a:r>
          </a:p>
          <a:p>
            <a:r>
              <a:rPr lang="en-US" dirty="0" smtClean="0">
                <a:latin typeface="bt_mono-Regular"/>
                <a:cs typeface="bt_mono-Regular"/>
              </a:rPr>
              <a:t>//Upgrades </a:t>
            </a:r>
            <a:r>
              <a:rPr lang="en-US" dirty="0" err="1" smtClean="0">
                <a:latin typeface="bt_mono-Regular"/>
                <a:cs typeface="bt_mono-Regular"/>
              </a:rPr>
              <a:t>Raspbian</a:t>
            </a:r>
            <a:endParaRPr lang="en-US" dirty="0" smtClean="0">
              <a:latin typeface="bt_mono-Regular"/>
              <a:cs typeface="bt_mono-Regular"/>
            </a:endParaRPr>
          </a:p>
          <a:p>
            <a:endParaRPr lang="en-US" dirty="0">
              <a:latin typeface="bt_mono-Regular"/>
              <a:cs typeface="bt_mono-Regular"/>
            </a:endParaRPr>
          </a:p>
          <a:p>
            <a:r>
              <a:rPr lang="en-US" dirty="0" err="1">
                <a:latin typeface="bt_mono-Regular"/>
                <a:cs typeface="bt_mono-Regular"/>
              </a:rPr>
              <a:t>sudo</a:t>
            </a:r>
            <a:r>
              <a:rPr lang="en-US" dirty="0">
                <a:latin typeface="bt_mono-Regular"/>
                <a:cs typeface="bt_mono-Regular"/>
              </a:rPr>
              <a:t> </a:t>
            </a:r>
            <a:r>
              <a:rPr lang="en-US" dirty="0" smtClean="0">
                <a:latin typeface="bt_mono-Regular"/>
                <a:cs typeface="bt_mono-Regular"/>
              </a:rPr>
              <a:t>reboot</a:t>
            </a:r>
            <a:br>
              <a:rPr lang="en-US" dirty="0" smtClean="0">
                <a:latin typeface="bt_mono-Regular"/>
                <a:cs typeface="bt_mono-Regular"/>
              </a:rPr>
            </a:br>
            <a:r>
              <a:rPr lang="en-US" dirty="0" smtClean="0">
                <a:latin typeface="bt_mono-Regular"/>
                <a:cs typeface="bt_mono-Regular"/>
              </a:rPr>
              <a:t>//Use Reboot to restart </a:t>
            </a:r>
            <a:r>
              <a:rPr lang="en-US" dirty="0" err="1" smtClean="0">
                <a:latin typeface="bt_mono-Regular"/>
                <a:cs typeface="bt_mono-Regular"/>
              </a:rPr>
              <a:t>Raspbian</a:t>
            </a:r>
            <a:r>
              <a:rPr lang="en-US" dirty="0" smtClean="0">
                <a:latin typeface="bt_mono-Regular"/>
                <a:cs typeface="bt_mono-Regular"/>
              </a:rPr>
              <a:t> </a:t>
            </a:r>
            <a:r>
              <a:rPr lang="en-US" dirty="0" err="1" smtClean="0">
                <a:latin typeface="bt_mono-Regular"/>
                <a:cs typeface="bt_mono-Regular"/>
              </a:rPr>
              <a:t>safetly</a:t>
            </a:r>
            <a:endParaRPr lang="en-US" dirty="0" smtClean="0">
              <a:latin typeface="bt_mono-Regular"/>
              <a:cs typeface="bt_mono-Regular"/>
            </a:endParaRPr>
          </a:p>
          <a:p>
            <a:endParaRPr lang="en-US" dirty="0">
              <a:latin typeface="bt_mono-Regular"/>
              <a:cs typeface="bt_mono-Regular"/>
            </a:endParaRPr>
          </a:p>
          <a:p>
            <a:r>
              <a:rPr lang="en-US" dirty="0" err="1" smtClean="0">
                <a:latin typeface="bt_mono-Regular"/>
                <a:cs typeface="bt_mono-Regular"/>
              </a:rPr>
              <a:t>sudo</a:t>
            </a:r>
            <a:r>
              <a:rPr lang="en-US" dirty="0" smtClean="0">
                <a:latin typeface="bt_mono-Regular"/>
                <a:cs typeface="bt_mono-Regular"/>
              </a:rPr>
              <a:t> halt</a:t>
            </a:r>
          </a:p>
          <a:p>
            <a:r>
              <a:rPr lang="en-US" dirty="0" smtClean="0">
                <a:latin typeface="bt_mono-Regular"/>
                <a:cs typeface="bt_mono-Regular"/>
              </a:rPr>
              <a:t>//Use halt to turn off </a:t>
            </a:r>
            <a:r>
              <a:rPr lang="en-US" dirty="0" err="1" smtClean="0">
                <a:latin typeface="bt_mono-Regular"/>
                <a:cs typeface="bt_mono-Regular"/>
              </a:rPr>
              <a:t>Raspbian</a:t>
            </a:r>
            <a:r>
              <a:rPr lang="en-US" dirty="0" smtClean="0">
                <a:latin typeface="bt_mono-Regular"/>
                <a:cs typeface="bt_mono-Regular"/>
              </a:rPr>
              <a:t> </a:t>
            </a:r>
            <a:r>
              <a:rPr lang="en-US" dirty="0" err="1" smtClean="0">
                <a:latin typeface="bt_mono-Regular"/>
                <a:cs typeface="bt_mono-Regular"/>
              </a:rPr>
              <a:t>safetly</a:t>
            </a:r>
            <a:endParaRPr lang="en-US" dirty="0">
              <a:latin typeface="bt_mono-Regular"/>
              <a:cs typeface="bt_mon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327728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aspbian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08855"/>
            <a:ext cx="4876800" cy="812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80691" y="2837378"/>
            <a:ext cx="5920702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latin typeface="bt_mono-Regular"/>
                <a:cs typeface="bt_mono-Regular"/>
              </a:rPr>
              <a:t>sudo</a:t>
            </a:r>
            <a:r>
              <a:rPr lang="en-US" dirty="0" smtClean="0">
                <a:latin typeface="bt_mono-Regular"/>
                <a:cs typeface="bt_mono-Regular"/>
              </a:rPr>
              <a:t> </a:t>
            </a:r>
            <a:r>
              <a:rPr lang="en-US" dirty="0" err="1" smtClean="0">
                <a:latin typeface="bt_mono-Regular"/>
                <a:cs typeface="bt_mono-Regular"/>
              </a:rPr>
              <a:t>nano</a:t>
            </a:r>
            <a:r>
              <a:rPr lang="en-US" dirty="0" smtClean="0">
                <a:latin typeface="bt_mono-Regular"/>
                <a:cs typeface="bt_mono-Regular"/>
              </a:rPr>
              <a:t> /</a:t>
            </a:r>
            <a:r>
              <a:rPr lang="en-US" dirty="0" err="1" smtClean="0">
                <a:latin typeface="bt_mono-Regular"/>
                <a:cs typeface="bt_mono-Regular"/>
              </a:rPr>
              <a:t>etc</a:t>
            </a:r>
            <a:r>
              <a:rPr lang="en-US" dirty="0" smtClean="0">
                <a:latin typeface="bt_mono-Regular"/>
                <a:cs typeface="bt_mono-Regular"/>
              </a:rPr>
              <a:t>/</a:t>
            </a:r>
            <a:r>
              <a:rPr lang="en-US" dirty="0" err="1" smtClean="0">
                <a:latin typeface="bt_mono-Regular"/>
                <a:cs typeface="bt_mono-Regular"/>
              </a:rPr>
              <a:t>resolv.conf</a:t>
            </a:r>
            <a:endParaRPr lang="en-US" dirty="0" smtClean="0">
              <a:latin typeface="bt_mono-Regular"/>
              <a:cs typeface="bt_mono-Regular"/>
            </a:endParaRPr>
          </a:p>
          <a:p>
            <a:r>
              <a:rPr lang="en-US" sz="1200" b="1" dirty="0">
                <a:latin typeface="bt_mono-Regular"/>
                <a:cs typeface="bt_mono-Regular"/>
              </a:rPr>
              <a:t>(file content below)</a:t>
            </a:r>
          </a:p>
          <a:p>
            <a:endParaRPr lang="en-US" dirty="0">
              <a:latin typeface="bt_mono-Regular"/>
              <a:cs typeface="bt_mono-Regular"/>
            </a:endParaRPr>
          </a:p>
          <a:p>
            <a:endParaRPr lang="en-US" dirty="0" smtClean="0">
              <a:latin typeface="bt_mono-Regular"/>
              <a:cs typeface="bt_mono-Regular"/>
            </a:endParaRPr>
          </a:p>
          <a:p>
            <a:r>
              <a:rPr lang="en-US" dirty="0" err="1" smtClean="0">
                <a:latin typeface="bt_mono-Regular"/>
                <a:cs typeface="bt_mono-Regular"/>
              </a:rPr>
              <a:t>nameserver</a:t>
            </a:r>
            <a:r>
              <a:rPr lang="en-US" dirty="0" smtClean="0">
                <a:latin typeface="bt_mono-Regular"/>
                <a:cs typeface="bt_mono-Regular"/>
              </a:rPr>
              <a:t> 8.8.8.8</a:t>
            </a:r>
          </a:p>
          <a:p>
            <a:r>
              <a:rPr lang="en-US" dirty="0" err="1" smtClean="0">
                <a:latin typeface="bt_mono-Regular"/>
                <a:cs typeface="bt_mono-Regular"/>
              </a:rPr>
              <a:t>nameserver</a:t>
            </a:r>
            <a:r>
              <a:rPr lang="en-US" dirty="0" smtClean="0">
                <a:latin typeface="bt_mono-Regular"/>
                <a:cs typeface="bt_mono-Regular"/>
              </a:rPr>
              <a:t> 8.8.4.4</a:t>
            </a:r>
          </a:p>
          <a:p>
            <a:endParaRPr lang="en-US" dirty="0">
              <a:latin typeface="bt_mono-Regular"/>
              <a:cs typeface="bt_mono-Regular"/>
            </a:endParaRPr>
          </a:p>
          <a:p>
            <a:r>
              <a:rPr lang="en-US" dirty="0" smtClean="0">
                <a:latin typeface="bt_mono-Regular"/>
                <a:cs typeface="bt_mono-Regular"/>
              </a:rPr>
              <a:t>//Google DNS servers</a:t>
            </a:r>
            <a:endParaRPr lang="en-US" dirty="0">
              <a:latin typeface="bt_mono-Regular"/>
              <a:cs typeface="bt_mono-Regula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80691" y="2198383"/>
            <a:ext cx="3598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bt_mono-Bold"/>
                <a:cs typeface="bt_mono-Bold"/>
              </a:rPr>
              <a:t>Configure the DNS Servers</a:t>
            </a:r>
            <a:endParaRPr lang="en-US" b="1" dirty="0">
              <a:latin typeface="bt_mono-Bold"/>
              <a:cs typeface="bt_mono-Bold"/>
            </a:endParaRPr>
          </a:p>
        </p:txBody>
      </p:sp>
    </p:spTree>
    <p:extLst>
      <p:ext uri="{BB962C8B-B14F-4D97-AF65-F5344CB8AC3E}">
        <p14:creationId xmlns:p14="http://schemas.microsoft.com/office/powerpoint/2010/main" val="3402364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0703" y="551156"/>
            <a:ext cx="1434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bt_mono-Bold"/>
                <a:cs typeface="bt_mono-Bold"/>
              </a:rPr>
              <a:t>Agenda</a:t>
            </a:r>
            <a:endParaRPr lang="en-US" sz="2800" b="1" dirty="0">
              <a:latin typeface="bt_mono-Bold"/>
              <a:cs typeface="bt_mono-Bol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0703" y="1419392"/>
            <a:ext cx="6647974" cy="4873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1600" dirty="0" smtClean="0">
                <a:latin typeface="bt_mono-Regular"/>
                <a:cs typeface="bt_mono-Regular"/>
              </a:rPr>
              <a:t>What is not </a:t>
            </a:r>
            <a:r>
              <a:rPr lang="en-US" sz="1600" b="1" dirty="0" err="1" smtClean="0">
                <a:latin typeface="bt_mono-Regular"/>
                <a:cs typeface="bt_mono-Regular"/>
              </a:rPr>
              <a:t>IoT</a:t>
            </a:r>
            <a:endParaRPr lang="en-US" sz="1600" b="1" dirty="0" smtClean="0">
              <a:latin typeface="bt_mono-Regular"/>
              <a:cs typeface="bt_mono-Regular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1600" dirty="0" smtClean="0">
                <a:latin typeface="bt_mono-Regular"/>
                <a:cs typeface="bt_mono-Regular"/>
              </a:rPr>
              <a:t>What is </a:t>
            </a:r>
            <a:r>
              <a:rPr lang="en-US" sz="1600" b="1" dirty="0" err="1" smtClean="0">
                <a:latin typeface="bt_mono-Regular"/>
                <a:cs typeface="bt_mono-Regular"/>
              </a:rPr>
              <a:t>IoT</a:t>
            </a:r>
            <a:endParaRPr lang="en-US" sz="1600" b="1" dirty="0" smtClean="0">
              <a:latin typeface="bt_mono-Regular"/>
              <a:cs typeface="bt_mono-Regular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1600" b="1" dirty="0" smtClean="0">
                <a:latin typeface="bt_mono-Regular"/>
                <a:cs typeface="bt_mono-Regular"/>
              </a:rPr>
              <a:t>Polymath </a:t>
            </a:r>
            <a:r>
              <a:rPr lang="en-US" sz="1600" dirty="0" smtClean="0">
                <a:latin typeface="bt_mono-Regular"/>
                <a:cs typeface="bt_mono-Regular"/>
              </a:rPr>
              <a:t>required skills</a:t>
            </a:r>
            <a:endParaRPr lang="en-US" sz="1600" b="1" dirty="0" smtClean="0">
              <a:latin typeface="bt_mono-Regular"/>
              <a:cs typeface="bt_mono-Regular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1600" dirty="0" smtClean="0">
                <a:latin typeface="bt_mono-Regular"/>
                <a:cs typeface="bt_mono-Regular"/>
              </a:rPr>
              <a:t>Small history of </a:t>
            </a:r>
            <a:r>
              <a:rPr lang="en-US" sz="1600" b="1" dirty="0" err="1" smtClean="0">
                <a:latin typeface="bt_mono-Regular"/>
                <a:cs typeface="bt_mono-Regular"/>
              </a:rPr>
              <a:t>RaspberryPi</a:t>
            </a:r>
            <a:endParaRPr lang="en-US" sz="1600" b="1" dirty="0" smtClean="0">
              <a:latin typeface="bt_mono-Regular"/>
              <a:cs typeface="bt_mono-Regular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1600" b="1" dirty="0" err="1" smtClean="0">
                <a:latin typeface="bt_mono-Regular"/>
                <a:cs typeface="bt_mono-Regular"/>
              </a:rPr>
              <a:t>RaspberryPi</a:t>
            </a:r>
            <a:r>
              <a:rPr lang="en-US" sz="1600" b="1" dirty="0" smtClean="0">
                <a:latin typeface="bt_mono-Regular"/>
                <a:cs typeface="bt_mono-Regular"/>
              </a:rPr>
              <a:t> </a:t>
            </a:r>
            <a:r>
              <a:rPr lang="en-US" sz="1600" dirty="0" smtClean="0">
                <a:latin typeface="bt_mono-Regular"/>
                <a:cs typeface="bt_mono-Regular"/>
              </a:rPr>
              <a:t>Components and slots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1600" b="1" dirty="0" err="1" smtClean="0">
                <a:latin typeface="bt_mono-Regular"/>
                <a:cs typeface="bt_mono-Regular"/>
              </a:rPr>
              <a:t>Raspbian</a:t>
            </a:r>
            <a:r>
              <a:rPr lang="en-US" sz="1600" b="1" dirty="0" smtClean="0">
                <a:latin typeface="bt_mono-Regular"/>
                <a:cs typeface="bt_mono-Regular"/>
              </a:rPr>
              <a:t> </a:t>
            </a:r>
            <a:r>
              <a:rPr lang="en-US" sz="1600" dirty="0" smtClean="0">
                <a:latin typeface="bt_mono-Regular"/>
                <a:cs typeface="bt_mono-Regular"/>
              </a:rPr>
              <a:t>– a </a:t>
            </a:r>
            <a:r>
              <a:rPr lang="en-US" sz="1600" dirty="0" err="1" smtClean="0">
                <a:latin typeface="bt_mono-Regular"/>
                <a:cs typeface="bt_mono-Regular"/>
              </a:rPr>
              <a:t>Debian</a:t>
            </a:r>
            <a:r>
              <a:rPr lang="en-US" sz="1600" dirty="0" smtClean="0">
                <a:latin typeface="bt_mono-Regular"/>
                <a:cs typeface="bt_mono-Regular"/>
              </a:rPr>
              <a:t>/Linux to </a:t>
            </a:r>
            <a:r>
              <a:rPr lang="en-US" sz="1600" dirty="0" err="1" smtClean="0">
                <a:latin typeface="bt_mono-Regular"/>
                <a:cs typeface="bt_mono-Regular"/>
              </a:rPr>
              <a:t>RasberryPi</a:t>
            </a:r>
            <a:endParaRPr lang="en-US" sz="1600" dirty="0" smtClean="0">
              <a:latin typeface="bt_mono-Regular"/>
              <a:cs typeface="bt_mono-Regular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1600" dirty="0">
                <a:latin typeface="bt_mono-Regular"/>
                <a:cs typeface="bt_mono-Regular"/>
              </a:rPr>
              <a:t>Java support to SOC </a:t>
            </a:r>
            <a:r>
              <a:rPr lang="en-US" sz="1600" dirty="0" smtClean="0">
                <a:latin typeface="bt_mono-Regular"/>
                <a:cs typeface="bt_mono-Regular"/>
              </a:rPr>
              <a:t>devices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1600" dirty="0">
                <a:latin typeface="bt_mono-Regular"/>
                <a:cs typeface="bt_mono-Regular"/>
              </a:rPr>
              <a:t>Java Device I/</a:t>
            </a:r>
            <a:r>
              <a:rPr lang="en-US" sz="1600" dirty="0" smtClean="0">
                <a:latin typeface="bt_mono-Regular"/>
                <a:cs typeface="bt_mono-Regular"/>
              </a:rPr>
              <a:t>O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1600" dirty="0">
                <a:latin typeface="bt_mono-Regular"/>
                <a:cs typeface="bt_mono-Regular"/>
              </a:rPr>
              <a:t>Lab </a:t>
            </a:r>
            <a:endParaRPr lang="en-US" sz="1600" dirty="0" smtClean="0">
              <a:latin typeface="bt_mono-Regular"/>
              <a:cs typeface="bt_mono-Regular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1600" dirty="0">
                <a:latin typeface="bt_mono-Regular"/>
                <a:cs typeface="bt_mono-Regular"/>
              </a:rPr>
              <a:t>Configure </a:t>
            </a:r>
            <a:r>
              <a:rPr lang="en-US" sz="1600" b="1" dirty="0" err="1">
                <a:latin typeface="bt_mono-Regular"/>
                <a:cs typeface="bt_mono-Regular"/>
              </a:rPr>
              <a:t>WiFi</a:t>
            </a:r>
            <a:r>
              <a:rPr lang="en-US" sz="1600" dirty="0">
                <a:latin typeface="bt_mono-Regular"/>
                <a:cs typeface="bt_mono-Regular"/>
              </a:rPr>
              <a:t> network (static / </a:t>
            </a:r>
            <a:r>
              <a:rPr lang="en-US" sz="1600" dirty="0" err="1">
                <a:latin typeface="bt_mono-Regular"/>
                <a:cs typeface="bt_mono-Regular"/>
              </a:rPr>
              <a:t>dhcp</a:t>
            </a:r>
            <a:r>
              <a:rPr lang="en-US" sz="1600" dirty="0">
                <a:latin typeface="bt_mono-Regular"/>
                <a:cs typeface="bt_mono-Regular"/>
              </a:rPr>
              <a:t> / </a:t>
            </a:r>
            <a:r>
              <a:rPr lang="en-US" sz="1600" dirty="0" err="1">
                <a:latin typeface="bt_mono-Regular"/>
                <a:cs typeface="bt_mono-Regular"/>
              </a:rPr>
              <a:t>resolv.conf</a:t>
            </a:r>
            <a:r>
              <a:rPr lang="en-US" sz="1600" dirty="0">
                <a:latin typeface="bt_mono-Regular"/>
                <a:cs typeface="bt_mono-Regular"/>
              </a:rPr>
              <a:t>) </a:t>
            </a:r>
            <a:endParaRPr lang="en-US" sz="1600" dirty="0" smtClean="0">
              <a:latin typeface="bt_mono-Regular"/>
              <a:cs typeface="bt_mono-Regular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1600" dirty="0" smtClean="0">
                <a:latin typeface="bt_mono-Regular"/>
                <a:cs typeface="bt_mono-Regular"/>
              </a:rPr>
              <a:t>Upgrade the </a:t>
            </a:r>
            <a:r>
              <a:rPr lang="en-US" sz="1600" b="1" dirty="0" err="1" smtClean="0">
                <a:latin typeface="bt_mono-Regular"/>
                <a:cs typeface="bt_mono-Regular"/>
              </a:rPr>
              <a:t>Raspbian</a:t>
            </a:r>
            <a:endParaRPr lang="en-US" sz="1600" b="1" dirty="0" smtClean="0">
              <a:latin typeface="bt_mono-Regular"/>
              <a:cs typeface="bt_mono-Regular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1600" dirty="0" smtClean="0">
                <a:latin typeface="bt_mono-Regular"/>
                <a:cs typeface="bt_mono-Regular"/>
              </a:rPr>
              <a:t>Install </a:t>
            </a:r>
            <a:r>
              <a:rPr lang="en-US" sz="1600" b="1" dirty="0" err="1" smtClean="0">
                <a:latin typeface="bt_mono-Regular"/>
                <a:cs typeface="bt_mono-Regular"/>
              </a:rPr>
              <a:t>WiringPi</a:t>
            </a:r>
            <a:endParaRPr lang="en-US" sz="1600" b="1" dirty="0" smtClean="0">
              <a:latin typeface="bt_mono-Regular"/>
              <a:cs typeface="bt_mono-Regular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1600" dirty="0" smtClean="0">
                <a:latin typeface="bt_mono-Regular"/>
                <a:cs typeface="bt_mono-Regular"/>
              </a:rPr>
              <a:t>Install </a:t>
            </a:r>
            <a:r>
              <a:rPr lang="en-US" sz="1600" b="1" dirty="0" smtClean="0">
                <a:latin typeface="bt_mono-Regular"/>
                <a:cs typeface="bt_mono-Regular"/>
              </a:rPr>
              <a:t>Java </a:t>
            </a:r>
            <a:r>
              <a:rPr lang="en-US" sz="1600" dirty="0" smtClean="0">
                <a:latin typeface="bt_mono-Regular"/>
                <a:cs typeface="bt_mono-Regular"/>
              </a:rPr>
              <a:t>for Embedded devices</a:t>
            </a:r>
          </a:p>
        </p:txBody>
      </p:sp>
    </p:spTree>
    <p:extLst>
      <p:ext uri="{BB962C8B-B14F-4D97-AF65-F5344CB8AC3E}">
        <p14:creationId xmlns:p14="http://schemas.microsoft.com/office/powerpoint/2010/main" val="3614496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aspi_Colour_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95" y="351119"/>
            <a:ext cx="911399" cy="10986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36412" y="583976"/>
            <a:ext cx="232679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bt_mono-Bold"/>
                <a:cs typeface="bt_mono-Bold"/>
              </a:rPr>
              <a:t>Wiring Pi</a:t>
            </a:r>
            <a:endParaRPr lang="en-US" sz="3200" b="1" dirty="0">
              <a:latin typeface="bt_mono-Bold"/>
              <a:cs typeface="bt_mono-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5995" y="2942849"/>
            <a:ext cx="76794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t_mono-Regular"/>
                <a:cs typeface="bt_mono-Regular"/>
              </a:rPr>
              <a:t>It is GPIO </a:t>
            </a:r>
            <a:r>
              <a:rPr lang="en-US" dirty="0">
                <a:latin typeface="bt_mono-Regular"/>
                <a:cs typeface="bt_mono-Regular"/>
              </a:rPr>
              <a:t>Interface library for the Raspberry </a:t>
            </a:r>
            <a:r>
              <a:rPr lang="en-US" dirty="0" smtClean="0">
                <a:latin typeface="bt_mono-Regular"/>
                <a:cs typeface="bt_mono-Regular"/>
              </a:rPr>
              <a:t>Pi. It’s </a:t>
            </a:r>
            <a:r>
              <a:rPr lang="en-US" dirty="0">
                <a:latin typeface="bt_mono-Regular"/>
                <a:cs typeface="bt_mono-Regular"/>
              </a:rPr>
              <a:t>written in C for the BCM2835 used in the Raspberry </a:t>
            </a:r>
            <a:r>
              <a:rPr lang="en-US" dirty="0" smtClean="0">
                <a:latin typeface="bt_mono-Regular"/>
                <a:cs typeface="bt_mono-Regular"/>
              </a:rPr>
              <a:t>Pi. </a:t>
            </a:r>
            <a:br>
              <a:rPr lang="en-US" dirty="0" smtClean="0">
                <a:latin typeface="bt_mono-Regular"/>
                <a:cs typeface="bt_mono-Regular"/>
              </a:rPr>
            </a:br>
            <a:r>
              <a:rPr lang="en-US" dirty="0" smtClean="0">
                <a:latin typeface="bt_mono-Regular"/>
                <a:cs typeface="bt_mono-Regular"/>
              </a:rPr>
              <a:t/>
            </a:r>
            <a:br>
              <a:rPr lang="en-US" dirty="0" smtClean="0">
                <a:latin typeface="bt_mono-Regular"/>
                <a:cs typeface="bt_mono-Regular"/>
              </a:rPr>
            </a:br>
            <a:r>
              <a:rPr lang="en-US" dirty="0" err="1" smtClean="0">
                <a:latin typeface="bt_mono-Regular"/>
                <a:cs typeface="bt_mono-Regular"/>
              </a:rPr>
              <a:t>WiringPi</a:t>
            </a:r>
            <a:r>
              <a:rPr lang="en-US" dirty="0" smtClean="0">
                <a:latin typeface="bt_mono-Regular"/>
                <a:cs typeface="bt_mono-Regular"/>
              </a:rPr>
              <a:t> </a:t>
            </a:r>
            <a:r>
              <a:rPr lang="en-US" dirty="0">
                <a:latin typeface="bt_mono-Regular"/>
                <a:cs typeface="bt_mono-Regular"/>
              </a:rPr>
              <a:t>includes a command-line utility </a:t>
            </a:r>
            <a:r>
              <a:rPr lang="en-US" b="1" dirty="0" err="1">
                <a:latin typeface="bt_mono-Regular"/>
                <a:cs typeface="bt_mono-Regular"/>
              </a:rPr>
              <a:t>gpio</a:t>
            </a:r>
            <a:r>
              <a:rPr lang="en-US" dirty="0">
                <a:latin typeface="bt_mono-Regular"/>
                <a:cs typeface="bt_mono-Regular"/>
              </a:rPr>
              <a:t> which can be used to program and setup the GPIO pins. </a:t>
            </a:r>
          </a:p>
        </p:txBody>
      </p:sp>
    </p:spTree>
    <p:extLst>
      <p:ext uri="{BB962C8B-B14F-4D97-AF65-F5344CB8AC3E}">
        <p14:creationId xmlns:p14="http://schemas.microsoft.com/office/powerpoint/2010/main" val="3126449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aspi_Colour_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95" y="351119"/>
            <a:ext cx="911399" cy="10986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36412" y="583976"/>
            <a:ext cx="232679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bt_mono-Bold"/>
                <a:cs typeface="bt_mono-Bold"/>
              </a:rPr>
              <a:t>Wiring Pi</a:t>
            </a:r>
            <a:endParaRPr lang="en-US" sz="3200" b="1" dirty="0">
              <a:latin typeface="bt_mono-Bold"/>
              <a:cs typeface="bt_mono-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5995" y="2613152"/>
            <a:ext cx="76794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t_mono-Regular"/>
                <a:cs typeface="bt_mono-Regular"/>
              </a:rPr>
              <a:t>$ </a:t>
            </a:r>
            <a:r>
              <a:rPr lang="en-US" dirty="0" err="1" smtClean="0">
                <a:latin typeface="bt_mono-Regular"/>
                <a:cs typeface="bt_mono-Regular"/>
              </a:rPr>
              <a:t>sudo</a:t>
            </a:r>
            <a:r>
              <a:rPr lang="en-US" dirty="0" smtClean="0">
                <a:latin typeface="bt_mono-Regular"/>
                <a:cs typeface="bt_mono-Regular"/>
              </a:rPr>
              <a:t> </a:t>
            </a:r>
            <a:r>
              <a:rPr lang="en-US" dirty="0">
                <a:latin typeface="bt_mono-Regular"/>
                <a:cs typeface="bt_mono-Regular"/>
              </a:rPr>
              <a:t>apt-get install </a:t>
            </a:r>
            <a:r>
              <a:rPr lang="en-US" dirty="0" err="1">
                <a:latin typeface="bt_mono-Regular"/>
                <a:cs typeface="bt_mono-Regular"/>
              </a:rPr>
              <a:t>git</a:t>
            </a:r>
            <a:r>
              <a:rPr lang="en-US" dirty="0">
                <a:latin typeface="bt_mono-Regular"/>
                <a:cs typeface="bt_mono-Regular"/>
              </a:rPr>
              <a:t>-</a:t>
            </a:r>
            <a:r>
              <a:rPr lang="en-US" dirty="0" smtClean="0">
                <a:latin typeface="bt_mono-Regular"/>
                <a:cs typeface="bt_mono-Regular"/>
              </a:rPr>
              <a:t>core  </a:t>
            </a:r>
            <a:br>
              <a:rPr lang="en-US" dirty="0" smtClean="0">
                <a:latin typeface="bt_mono-Regular"/>
                <a:cs typeface="bt_mono-Regular"/>
              </a:rPr>
            </a:br>
            <a:r>
              <a:rPr lang="en-US" dirty="0">
                <a:latin typeface="bt_mono-Regular"/>
                <a:cs typeface="bt_mono-Regular"/>
              </a:rPr>
              <a:t>$ </a:t>
            </a:r>
            <a:r>
              <a:rPr lang="en-US" dirty="0" err="1">
                <a:latin typeface="bt_mono-Regular"/>
                <a:cs typeface="bt_mono-Regular"/>
              </a:rPr>
              <a:t>git</a:t>
            </a:r>
            <a:r>
              <a:rPr lang="en-US" dirty="0">
                <a:latin typeface="bt_mono-Regular"/>
                <a:cs typeface="bt_mono-Regular"/>
              </a:rPr>
              <a:t> clone </a:t>
            </a:r>
            <a:r>
              <a:rPr lang="en-US" dirty="0" err="1">
                <a:latin typeface="bt_mono-Regular"/>
                <a:cs typeface="bt_mono-Regular"/>
              </a:rPr>
              <a:t>git</a:t>
            </a:r>
            <a:r>
              <a:rPr lang="en-US" dirty="0">
                <a:latin typeface="bt_mono-Regular"/>
                <a:cs typeface="bt_mono-Regular"/>
              </a:rPr>
              <a:t>://</a:t>
            </a:r>
            <a:r>
              <a:rPr lang="en-US" dirty="0" err="1">
                <a:latin typeface="bt_mono-Regular"/>
                <a:cs typeface="bt_mono-Regular"/>
              </a:rPr>
              <a:t>git.drogon.net</a:t>
            </a:r>
            <a:r>
              <a:rPr lang="en-US" dirty="0">
                <a:latin typeface="bt_mono-Regular"/>
                <a:cs typeface="bt_mono-Regular"/>
              </a:rPr>
              <a:t>/</a:t>
            </a:r>
            <a:r>
              <a:rPr lang="en-US" dirty="0" err="1" smtClean="0">
                <a:latin typeface="bt_mono-Regular"/>
                <a:cs typeface="bt_mono-Regular"/>
              </a:rPr>
              <a:t>wiringPi</a:t>
            </a:r>
            <a:endParaRPr lang="en-US" dirty="0" smtClean="0">
              <a:latin typeface="bt_mono-Regular"/>
              <a:cs typeface="bt_mono-Regular"/>
            </a:endParaRPr>
          </a:p>
          <a:p>
            <a:r>
              <a:rPr lang="en-US" dirty="0">
                <a:latin typeface="bt_mono-Regular"/>
                <a:cs typeface="bt_mono-Regular"/>
              </a:rPr>
              <a:t>$ cd </a:t>
            </a:r>
            <a:r>
              <a:rPr lang="en-US" dirty="0" err="1">
                <a:latin typeface="bt_mono-Regular"/>
                <a:cs typeface="bt_mono-Regular"/>
              </a:rPr>
              <a:t>wiringPi</a:t>
            </a:r>
            <a:r>
              <a:rPr lang="en-US" dirty="0">
                <a:latin typeface="bt_mono-Regular"/>
                <a:cs typeface="bt_mono-Regular"/>
              </a:rPr>
              <a:t> </a:t>
            </a:r>
            <a:r>
              <a:rPr lang="en-US" dirty="0" smtClean="0">
                <a:latin typeface="bt_mono-Regular"/>
                <a:cs typeface="bt_mono-Regular"/>
              </a:rPr>
              <a:t/>
            </a:r>
            <a:br>
              <a:rPr lang="en-US" dirty="0" smtClean="0">
                <a:latin typeface="bt_mono-Regular"/>
                <a:cs typeface="bt_mono-Regular"/>
              </a:rPr>
            </a:br>
            <a:r>
              <a:rPr lang="en-US" dirty="0">
                <a:latin typeface="bt_mono-Regular"/>
                <a:cs typeface="bt_mono-Regular"/>
              </a:rPr>
              <a:t>$ </a:t>
            </a:r>
            <a:r>
              <a:rPr lang="en-US" dirty="0" err="1">
                <a:latin typeface="bt_mono-Regular"/>
                <a:cs typeface="bt_mono-Regular"/>
              </a:rPr>
              <a:t>git</a:t>
            </a:r>
            <a:r>
              <a:rPr lang="en-US" dirty="0">
                <a:latin typeface="bt_mono-Regular"/>
                <a:cs typeface="bt_mono-Regular"/>
              </a:rPr>
              <a:t> pull origin</a:t>
            </a:r>
            <a:br>
              <a:rPr lang="en-US" dirty="0">
                <a:latin typeface="bt_mono-Regular"/>
                <a:cs typeface="bt_mono-Regular"/>
              </a:rPr>
            </a:br>
            <a:r>
              <a:rPr lang="en-US" dirty="0">
                <a:latin typeface="bt_mono-Regular"/>
                <a:cs typeface="bt_mono-Regular"/>
              </a:rPr>
              <a:t>$ ./</a:t>
            </a:r>
            <a:r>
              <a:rPr lang="en-US" dirty="0" smtClean="0">
                <a:latin typeface="bt_mono-Regular"/>
                <a:cs typeface="bt_mono-Regular"/>
              </a:rPr>
              <a:t>build</a:t>
            </a:r>
            <a:endParaRPr lang="en-US" dirty="0">
              <a:latin typeface="bt_mono-Regular"/>
              <a:cs typeface="bt_mono-Regula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5995" y="1854570"/>
            <a:ext cx="2415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bt_mono-Bold"/>
                <a:cs typeface="bt_mono-Bold"/>
              </a:rPr>
              <a:t>Installation</a:t>
            </a:r>
            <a:endParaRPr lang="en-US" sz="2400" b="1" dirty="0">
              <a:latin typeface="bt_mono-Bold"/>
              <a:cs typeface="bt_mono-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995" y="5214095"/>
            <a:ext cx="2059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t_mono-Regular"/>
                <a:cs typeface="bt_mono-Regular"/>
              </a:rPr>
              <a:t>$ </a:t>
            </a:r>
            <a:r>
              <a:rPr lang="en-US" dirty="0" err="1">
                <a:latin typeface="bt_mono-Regular"/>
                <a:cs typeface="bt_mono-Regular"/>
              </a:rPr>
              <a:t>gpio</a:t>
            </a:r>
            <a:r>
              <a:rPr lang="en-US" dirty="0">
                <a:latin typeface="bt_mono-Regular"/>
                <a:cs typeface="bt_mono-Regular"/>
              </a:rPr>
              <a:t> -v </a:t>
            </a:r>
          </a:p>
          <a:p>
            <a:r>
              <a:rPr lang="en-US" dirty="0">
                <a:latin typeface="bt_mono-Regular"/>
                <a:cs typeface="bt_mono-Regular"/>
              </a:rPr>
              <a:t>$ </a:t>
            </a:r>
            <a:r>
              <a:rPr lang="en-US" dirty="0" err="1">
                <a:latin typeface="bt_mono-Regular"/>
                <a:cs typeface="bt_mono-Regular"/>
              </a:rPr>
              <a:t>gpio</a:t>
            </a:r>
            <a:r>
              <a:rPr lang="en-US" dirty="0">
                <a:latin typeface="bt_mono-Regular"/>
                <a:cs typeface="bt_mono-Regular"/>
              </a:rPr>
              <a:t> </a:t>
            </a:r>
            <a:r>
              <a:rPr lang="en-US" dirty="0" err="1" smtClean="0">
                <a:latin typeface="bt_mono-Regular"/>
                <a:cs typeface="bt_mono-Regular"/>
              </a:rPr>
              <a:t>readall</a:t>
            </a:r>
            <a:endParaRPr lang="en-US" dirty="0">
              <a:latin typeface="bt_mono-Regular"/>
              <a:cs typeface="bt_mono-Regula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995" y="4752430"/>
            <a:ext cx="898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bt_mono-Bold"/>
                <a:cs typeface="bt_mono-Bold"/>
              </a:rPr>
              <a:t>Test</a:t>
            </a:r>
            <a:endParaRPr lang="en-US" sz="2400" b="1" dirty="0">
              <a:latin typeface="bt_mono-Bold"/>
              <a:cs typeface="bt_mono-Bold"/>
            </a:endParaRPr>
          </a:p>
        </p:txBody>
      </p:sp>
    </p:spTree>
    <p:extLst>
      <p:ext uri="{BB962C8B-B14F-4D97-AF65-F5344CB8AC3E}">
        <p14:creationId xmlns:p14="http://schemas.microsoft.com/office/powerpoint/2010/main" val="28211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aspbian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08855"/>
            <a:ext cx="4876800" cy="812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14778" y="2837378"/>
            <a:ext cx="6786615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bt_mono-Regular"/>
                <a:cs typeface="bt_mono-Regular"/>
              </a:rPr>
              <a:t>Get back to your user home directory</a:t>
            </a:r>
          </a:p>
          <a:p>
            <a:r>
              <a:rPr lang="en-US" sz="1400" dirty="0" smtClean="0">
                <a:latin typeface="bt_mono-Regular"/>
                <a:cs typeface="bt_mono-Regular"/>
              </a:rPr>
              <a:t>(in this case you’re using pi user, remember?)</a:t>
            </a:r>
          </a:p>
          <a:p>
            <a:endParaRPr lang="en-US" dirty="0">
              <a:latin typeface="bt_mono-Regular"/>
              <a:cs typeface="bt_mono-Regular"/>
            </a:endParaRPr>
          </a:p>
          <a:p>
            <a:r>
              <a:rPr lang="en-US" b="1" dirty="0" smtClean="0">
                <a:latin typeface="bt_mono-Regular"/>
                <a:cs typeface="bt_mono-Regular"/>
              </a:rPr>
              <a:t>$ cd ~/</a:t>
            </a:r>
            <a:endParaRPr lang="en-US" b="1" dirty="0">
              <a:latin typeface="bt_mono-Regular"/>
              <a:cs typeface="bt_mon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46225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aspi_Colour_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92" y="408466"/>
            <a:ext cx="873165" cy="1052572"/>
          </a:xfrm>
          <a:prstGeom prst="rect">
            <a:avLst/>
          </a:prstGeom>
        </p:spPr>
      </p:pic>
      <p:pic>
        <p:nvPicPr>
          <p:cNvPr id="6" name="Picture 5" descr="java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688" y="408466"/>
            <a:ext cx="574078" cy="10525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08601" y="411731"/>
            <a:ext cx="54211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bt_mono-Bold"/>
                <a:cs typeface="bt_mono-Bold"/>
              </a:rPr>
              <a:t>Downloading </a:t>
            </a:r>
            <a:br>
              <a:rPr lang="en-US" sz="3200" b="1" dirty="0" smtClean="0">
                <a:latin typeface="bt_mono-Bold"/>
                <a:cs typeface="bt_mono-Bold"/>
              </a:rPr>
            </a:br>
            <a:r>
              <a:rPr lang="en-US" sz="3200" b="1" dirty="0" smtClean="0">
                <a:latin typeface="bt_mono-Bold"/>
                <a:cs typeface="bt_mono-Bold"/>
              </a:rPr>
              <a:t>JDK SE 8 for Embedded</a:t>
            </a:r>
            <a:endParaRPr lang="en-US" sz="3200" b="1" dirty="0">
              <a:latin typeface="bt_mono-Bold"/>
              <a:cs typeface="bt_mono-Bol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7393" y="2030822"/>
            <a:ext cx="777160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t_mono-Regular"/>
                <a:cs typeface="bt_mono-Regular"/>
              </a:rPr>
              <a:t>I will have to download it from your computer as you will have to accept Oracle’s terms and conditions.</a:t>
            </a:r>
            <a:br>
              <a:rPr lang="en-US" dirty="0" smtClean="0">
                <a:latin typeface="bt_mono-Regular"/>
                <a:cs typeface="bt_mono-Regular"/>
              </a:rPr>
            </a:br>
            <a:endParaRPr lang="en-US" dirty="0" smtClean="0">
              <a:latin typeface="bt_mono-Regular"/>
              <a:cs typeface="bt_mono-Regular"/>
            </a:endParaRPr>
          </a:p>
          <a:p>
            <a:pPr algn="ctr"/>
            <a:endParaRPr lang="en-US" sz="1100" dirty="0">
              <a:latin typeface="bt_mono-Regular"/>
              <a:cs typeface="bt_mono-Regular"/>
            </a:endParaRPr>
          </a:p>
          <a:p>
            <a:pPr algn="ctr"/>
            <a:r>
              <a:rPr lang="en-US" sz="1100" dirty="0">
                <a:latin typeface="bt_mono-Regular"/>
                <a:cs typeface="bt_mono-Regular"/>
                <a:hlinkClick r:id="rId4"/>
              </a:rPr>
              <a:t>http://www.oracle.com/technetwork/java/javase/downloads/jdk8-arm-downloads-2187472.</a:t>
            </a:r>
            <a:r>
              <a:rPr lang="en-US" sz="1100" dirty="0" smtClean="0">
                <a:latin typeface="bt_mono-Regular"/>
                <a:cs typeface="bt_mono-Regular"/>
                <a:hlinkClick r:id="rId4"/>
              </a:rPr>
              <a:t>html</a:t>
            </a:r>
            <a:endParaRPr lang="en-US" sz="1100" dirty="0" smtClean="0">
              <a:latin typeface="bt_mono-Regular"/>
              <a:cs typeface="bt_mono-Regular"/>
            </a:endParaRPr>
          </a:p>
          <a:p>
            <a:endParaRPr lang="en-US" dirty="0">
              <a:latin typeface="bt_mono-Regular"/>
              <a:cs typeface="bt_mono-Regular"/>
            </a:endParaRPr>
          </a:p>
          <a:p>
            <a:r>
              <a:rPr lang="en-US" dirty="0" smtClean="0">
                <a:latin typeface="bt_mono-Regular"/>
                <a:cs typeface="bt_mono-Regular"/>
              </a:rPr>
              <a:t>Mac and Linux users: use </a:t>
            </a:r>
            <a:r>
              <a:rPr lang="en-US" dirty="0" err="1" smtClean="0">
                <a:latin typeface="bt_mono-Regular"/>
                <a:cs typeface="bt_mono-Regular"/>
              </a:rPr>
              <a:t>scp</a:t>
            </a:r>
            <a:r>
              <a:rPr lang="en-US" dirty="0" smtClean="0">
                <a:latin typeface="bt_mono-Regular"/>
                <a:cs typeface="bt_mono-Regular"/>
              </a:rPr>
              <a:t> to copy the file</a:t>
            </a:r>
          </a:p>
          <a:p>
            <a:endParaRPr lang="en-US" dirty="0">
              <a:latin typeface="bt_mono-Regular"/>
              <a:cs typeface="bt_mono-Regular"/>
            </a:endParaRPr>
          </a:p>
          <a:p>
            <a:r>
              <a:rPr lang="en-US" b="1" dirty="0" smtClean="0">
                <a:latin typeface="bt_mono-Regular"/>
                <a:cs typeface="bt_mono-Regular"/>
              </a:rPr>
              <a:t>$ </a:t>
            </a:r>
            <a:r>
              <a:rPr lang="en-US" b="1" dirty="0" err="1" smtClean="0">
                <a:latin typeface="bt_mono-Regular"/>
                <a:cs typeface="bt_mono-Regular"/>
              </a:rPr>
              <a:t>scp</a:t>
            </a:r>
            <a:r>
              <a:rPr lang="en-US" b="1" dirty="0" smtClean="0">
                <a:latin typeface="bt_mono-Regular"/>
                <a:cs typeface="bt_mono-Regular"/>
              </a:rPr>
              <a:t> </a:t>
            </a:r>
            <a:r>
              <a:rPr lang="en-US" b="1" dirty="0" err="1" smtClean="0">
                <a:latin typeface="bt_mono-Regular"/>
                <a:cs typeface="bt_mono-Regular"/>
              </a:rPr>
              <a:t>jdk</a:t>
            </a:r>
            <a:r>
              <a:rPr lang="en-US" b="1" dirty="0" smtClean="0">
                <a:latin typeface="bt_mono-Regular"/>
                <a:cs typeface="bt_mono-Regular"/>
              </a:rPr>
              <a:t>-</a:t>
            </a:r>
            <a:r>
              <a:rPr lang="en-US" b="1" dirty="0">
                <a:latin typeface="bt_mono-Regular"/>
                <a:cs typeface="bt_mono-Regular"/>
              </a:rPr>
              <a:t>&lt;version&gt;-</a:t>
            </a:r>
            <a:r>
              <a:rPr lang="en-US" b="1" dirty="0" err="1">
                <a:latin typeface="bt_mono-Regular"/>
                <a:cs typeface="bt_mono-Regular"/>
              </a:rPr>
              <a:t>linux</a:t>
            </a:r>
            <a:r>
              <a:rPr lang="en-US" b="1" dirty="0">
                <a:latin typeface="bt_mono-Regular"/>
                <a:cs typeface="bt_mono-Regular"/>
              </a:rPr>
              <a:t>-arm-</a:t>
            </a:r>
            <a:r>
              <a:rPr lang="en-US" b="1" dirty="0" err="1">
                <a:latin typeface="bt_mono-Regular"/>
                <a:cs typeface="bt_mono-Regular"/>
              </a:rPr>
              <a:t>vfp</a:t>
            </a:r>
            <a:r>
              <a:rPr lang="en-US" b="1" dirty="0">
                <a:latin typeface="bt_mono-Regular"/>
                <a:cs typeface="bt_mono-Regular"/>
              </a:rPr>
              <a:t>-</a:t>
            </a:r>
            <a:r>
              <a:rPr lang="en-US" b="1" dirty="0" err="1" smtClean="0">
                <a:latin typeface="bt_mono-Regular"/>
                <a:cs typeface="bt_mono-Regular"/>
              </a:rPr>
              <a:t>hflt.gz</a:t>
            </a:r>
            <a:r>
              <a:rPr lang="en-US" b="1" dirty="0" smtClean="0">
                <a:latin typeface="bt_mono-Regular"/>
                <a:cs typeface="bt_mono-Regular"/>
              </a:rPr>
              <a:t> pi@&lt;your-device-ip&gt;:/home/pi/jdk-</a:t>
            </a:r>
            <a:r>
              <a:rPr lang="en-US" b="1" dirty="0">
                <a:latin typeface="bt_mono-Regular"/>
                <a:cs typeface="bt_mono-Regular"/>
              </a:rPr>
              <a:t>&lt;version&gt;-linux-arm-vfp-</a:t>
            </a:r>
            <a:r>
              <a:rPr lang="en-US" b="1" dirty="0" smtClean="0">
                <a:latin typeface="bt_mono-Regular"/>
                <a:cs typeface="bt_mono-Regular"/>
              </a:rPr>
              <a:t>hflt.tar.gz</a:t>
            </a:r>
          </a:p>
          <a:p>
            <a:endParaRPr lang="en-US" dirty="0">
              <a:latin typeface="bt_mono-Regular"/>
              <a:cs typeface="bt_mono-Regular"/>
            </a:endParaRPr>
          </a:p>
          <a:p>
            <a:pPr algn="ctr"/>
            <a:r>
              <a:rPr lang="en-US" sz="1400" b="1" dirty="0" smtClean="0">
                <a:latin typeface="bt_mono-Regular"/>
                <a:cs typeface="bt_mono-Regular"/>
              </a:rPr>
              <a:t>(note that I’ve changed the </a:t>
            </a:r>
            <a:r>
              <a:rPr lang="en-US" sz="1400" b="1" dirty="0" err="1" smtClean="0">
                <a:latin typeface="bt_mono-Regular"/>
                <a:cs typeface="bt_mono-Regular"/>
              </a:rPr>
              <a:t>extention</a:t>
            </a:r>
            <a:r>
              <a:rPr lang="en-US" sz="1400" b="1" dirty="0" smtClean="0">
                <a:latin typeface="bt_mono-Regular"/>
                <a:cs typeface="bt_mono-Regular"/>
              </a:rPr>
              <a:t> </a:t>
            </a:r>
            <a:br>
              <a:rPr lang="en-US" sz="1400" b="1" dirty="0" smtClean="0">
                <a:latin typeface="bt_mono-Regular"/>
                <a:cs typeface="bt_mono-Regular"/>
              </a:rPr>
            </a:br>
            <a:r>
              <a:rPr lang="en-US" sz="1400" b="1" dirty="0" smtClean="0">
                <a:latin typeface="bt_mono-Regular"/>
                <a:cs typeface="bt_mono-Regular"/>
              </a:rPr>
              <a:t>because the downloaded file came only with .</a:t>
            </a:r>
            <a:r>
              <a:rPr lang="en-US" sz="1400" b="1" dirty="0" err="1" smtClean="0">
                <a:latin typeface="bt_mono-Regular"/>
                <a:cs typeface="bt_mono-Regular"/>
              </a:rPr>
              <a:t>gz</a:t>
            </a:r>
            <a:r>
              <a:rPr lang="en-US" sz="1400" b="1" dirty="0" smtClean="0">
                <a:latin typeface="bt_mono-Regular"/>
                <a:cs typeface="bt_mono-Regular"/>
              </a:rPr>
              <a:t> </a:t>
            </a:r>
            <a:r>
              <a:rPr lang="en-US" sz="1400" b="1" dirty="0" err="1" smtClean="0">
                <a:latin typeface="bt_mono-Regular"/>
                <a:cs typeface="bt_mono-Regular"/>
              </a:rPr>
              <a:t>extention</a:t>
            </a:r>
            <a:r>
              <a:rPr lang="en-US" sz="1400" b="1" dirty="0" smtClean="0">
                <a:latin typeface="bt_mono-Regular"/>
                <a:cs typeface="bt_mono-Regular"/>
              </a:rPr>
              <a:t>)</a:t>
            </a:r>
          </a:p>
          <a:p>
            <a:pPr algn="ctr"/>
            <a:endParaRPr lang="en-US" sz="1400" b="1" dirty="0">
              <a:latin typeface="bt_mono-Regular"/>
              <a:cs typeface="bt_mono-Regular"/>
            </a:endParaRPr>
          </a:p>
          <a:p>
            <a:pPr algn="just"/>
            <a:r>
              <a:rPr lang="en-US" dirty="0" smtClean="0">
                <a:latin typeface="bt_mono-Regular"/>
                <a:cs typeface="bt_mono-Regular"/>
              </a:rPr>
              <a:t/>
            </a:r>
            <a:br>
              <a:rPr lang="en-US" dirty="0" smtClean="0">
                <a:latin typeface="bt_mono-Regular"/>
                <a:cs typeface="bt_mono-Regular"/>
              </a:rPr>
            </a:br>
            <a:r>
              <a:rPr lang="en-US" dirty="0" smtClean="0">
                <a:latin typeface="bt_mono-Regular"/>
                <a:cs typeface="bt_mono-Regular"/>
              </a:rPr>
              <a:t>Windows users: </a:t>
            </a:r>
            <a:r>
              <a:rPr lang="en-US" b="1" dirty="0" smtClean="0">
                <a:latin typeface="bt_mono-Regular"/>
                <a:cs typeface="bt_mono-Regular"/>
              </a:rPr>
              <a:t>use </a:t>
            </a:r>
            <a:r>
              <a:rPr lang="en-US" b="1" dirty="0" err="1" smtClean="0">
                <a:latin typeface="bt_mono-Regular"/>
                <a:cs typeface="bt_mono-Regular"/>
              </a:rPr>
              <a:t>WinSCP</a:t>
            </a:r>
            <a:r>
              <a:rPr lang="en-US" b="1" dirty="0" smtClean="0">
                <a:latin typeface="bt_mono-Regular"/>
                <a:cs typeface="bt_mono-Regular"/>
              </a:rPr>
              <a:t> to do this</a:t>
            </a:r>
            <a:endParaRPr lang="en-US" b="1" dirty="0">
              <a:latin typeface="bt_mono-Regular"/>
              <a:cs typeface="bt_mon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541377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aspi_Colour_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92" y="408466"/>
            <a:ext cx="873165" cy="1052572"/>
          </a:xfrm>
          <a:prstGeom prst="rect">
            <a:avLst/>
          </a:prstGeom>
        </p:spPr>
      </p:pic>
      <p:pic>
        <p:nvPicPr>
          <p:cNvPr id="6" name="Picture 5" descr="java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688" y="408466"/>
            <a:ext cx="574078" cy="10525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08601" y="411731"/>
            <a:ext cx="54211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bt_mono-Bold"/>
                <a:cs typeface="bt_mono-Bold"/>
              </a:rPr>
              <a:t>Installing</a:t>
            </a:r>
            <a:br>
              <a:rPr lang="en-US" sz="3200" b="1" dirty="0" smtClean="0">
                <a:latin typeface="bt_mono-Bold"/>
                <a:cs typeface="bt_mono-Bold"/>
              </a:rPr>
            </a:br>
            <a:r>
              <a:rPr lang="en-US" sz="3200" b="1" dirty="0" smtClean="0">
                <a:latin typeface="bt_mono-Bold"/>
                <a:cs typeface="bt_mono-Bold"/>
              </a:rPr>
              <a:t>JDK SE 8 for Embedded</a:t>
            </a:r>
            <a:endParaRPr lang="en-US" sz="3200" b="1" dirty="0">
              <a:latin typeface="bt_mono-Bold"/>
              <a:cs typeface="bt_mono-Bol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7393" y="1880622"/>
            <a:ext cx="777160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bt_mono-Regular"/>
                <a:cs typeface="bt_mono-Regular"/>
              </a:rPr>
              <a:t>At PI home directory execute:</a:t>
            </a:r>
          </a:p>
          <a:p>
            <a:r>
              <a:rPr lang="en-US" sz="1600" dirty="0" smtClean="0">
                <a:latin typeface="bt_mono-Regular"/>
                <a:cs typeface="bt_mono-Regular"/>
              </a:rPr>
              <a:t>$ </a:t>
            </a:r>
            <a:r>
              <a:rPr lang="en-US" sz="1600" dirty="0" err="1">
                <a:latin typeface="bt_mono-Regular"/>
                <a:cs typeface="bt_mono-Regular"/>
              </a:rPr>
              <a:t>sudo</a:t>
            </a:r>
            <a:r>
              <a:rPr lang="en-US" sz="1600" dirty="0">
                <a:latin typeface="bt_mono-Regular"/>
                <a:cs typeface="bt_mono-Regular"/>
              </a:rPr>
              <a:t> </a:t>
            </a:r>
            <a:r>
              <a:rPr lang="en-US" sz="1600" dirty="0" err="1">
                <a:latin typeface="bt_mono-Regular"/>
                <a:cs typeface="bt_mono-Regular"/>
              </a:rPr>
              <a:t>mkdir</a:t>
            </a:r>
            <a:r>
              <a:rPr lang="en-US" sz="1600" dirty="0">
                <a:latin typeface="bt_mono-Regular"/>
                <a:cs typeface="bt_mono-Regular"/>
              </a:rPr>
              <a:t> -p /opt/java</a:t>
            </a:r>
          </a:p>
          <a:p>
            <a:r>
              <a:rPr lang="en-US" sz="1600" dirty="0">
                <a:latin typeface="bt_mono-Regular"/>
                <a:cs typeface="bt_mono-Regular"/>
              </a:rPr>
              <a:t>$ </a:t>
            </a:r>
            <a:r>
              <a:rPr lang="en-US" sz="1600" dirty="0" err="1">
                <a:latin typeface="bt_mono-Regular"/>
                <a:cs typeface="bt_mono-Regular"/>
              </a:rPr>
              <a:t>sudo</a:t>
            </a:r>
            <a:r>
              <a:rPr lang="en-US" sz="1600" dirty="0">
                <a:latin typeface="bt_mono-Regular"/>
                <a:cs typeface="bt_mono-Regular"/>
              </a:rPr>
              <a:t> </a:t>
            </a:r>
            <a:r>
              <a:rPr lang="en-US" sz="1600" dirty="0" err="1">
                <a:latin typeface="bt_mono-Regular"/>
                <a:cs typeface="bt_mono-Regular"/>
              </a:rPr>
              <a:t>chown</a:t>
            </a:r>
            <a:r>
              <a:rPr lang="en-US" sz="1600" dirty="0">
                <a:latin typeface="bt_mono-Regular"/>
                <a:cs typeface="bt_mono-Regular"/>
              </a:rPr>
              <a:t> </a:t>
            </a:r>
            <a:r>
              <a:rPr lang="en-US" sz="1600" dirty="0" err="1">
                <a:latin typeface="bt_mono-Regular"/>
                <a:cs typeface="bt_mono-Regular"/>
              </a:rPr>
              <a:t>root:root</a:t>
            </a:r>
            <a:r>
              <a:rPr lang="en-US" sz="1600" dirty="0">
                <a:latin typeface="bt_mono-Regular"/>
                <a:cs typeface="bt_mono-Regular"/>
              </a:rPr>
              <a:t> /opt/java</a:t>
            </a:r>
          </a:p>
          <a:p>
            <a:r>
              <a:rPr lang="en-US" sz="1600" dirty="0">
                <a:latin typeface="bt_mono-Regular"/>
                <a:cs typeface="bt_mono-Regular"/>
              </a:rPr>
              <a:t>$ cd /opt/java</a:t>
            </a:r>
          </a:p>
          <a:p>
            <a:r>
              <a:rPr lang="en-US" sz="1600" dirty="0">
                <a:latin typeface="bt_mono-Regular"/>
                <a:cs typeface="bt_mono-Regular"/>
              </a:rPr>
              <a:t>$ </a:t>
            </a:r>
            <a:r>
              <a:rPr lang="en-US" sz="1600" dirty="0" err="1">
                <a:latin typeface="bt_mono-Regular"/>
                <a:cs typeface="bt_mono-Regular"/>
              </a:rPr>
              <a:t>sudo</a:t>
            </a:r>
            <a:r>
              <a:rPr lang="en-US" sz="1600" dirty="0">
                <a:latin typeface="bt_mono-Regular"/>
                <a:cs typeface="bt_mono-Regular"/>
              </a:rPr>
              <a:t> tar </a:t>
            </a:r>
            <a:r>
              <a:rPr lang="en-US" sz="1600" dirty="0" err="1">
                <a:latin typeface="bt_mono-Regular"/>
                <a:cs typeface="bt_mono-Regular"/>
              </a:rPr>
              <a:t>xvzf</a:t>
            </a:r>
            <a:r>
              <a:rPr lang="en-US" sz="1600" dirty="0">
                <a:latin typeface="bt_mono-Regular"/>
                <a:cs typeface="bt_mono-Regular"/>
              </a:rPr>
              <a:t> ~/</a:t>
            </a:r>
            <a:r>
              <a:rPr lang="en-US" sz="1600" dirty="0" err="1">
                <a:latin typeface="bt_mono-Regular"/>
                <a:cs typeface="bt_mono-Regular"/>
              </a:rPr>
              <a:t>jdk</a:t>
            </a:r>
            <a:r>
              <a:rPr lang="en-US" sz="1600" dirty="0" smtClean="0">
                <a:latin typeface="bt_mono-Regular"/>
                <a:cs typeface="bt_mono-Regular"/>
              </a:rPr>
              <a:t>-&lt;version&gt;-</a:t>
            </a:r>
            <a:r>
              <a:rPr lang="en-US" sz="1600" dirty="0" err="1" smtClean="0">
                <a:latin typeface="bt_mono-Regular"/>
                <a:cs typeface="bt_mono-Regular"/>
              </a:rPr>
              <a:t>linux</a:t>
            </a:r>
            <a:r>
              <a:rPr lang="en-US" sz="1600" dirty="0">
                <a:latin typeface="bt_mono-Regular"/>
                <a:cs typeface="bt_mono-Regular"/>
              </a:rPr>
              <a:t>-arm-</a:t>
            </a:r>
            <a:r>
              <a:rPr lang="en-US" sz="1600" dirty="0" err="1">
                <a:latin typeface="bt_mono-Regular"/>
                <a:cs typeface="bt_mono-Regular"/>
              </a:rPr>
              <a:t>vfp</a:t>
            </a:r>
            <a:r>
              <a:rPr lang="en-US" sz="1600" dirty="0">
                <a:latin typeface="bt_mono-Regular"/>
                <a:cs typeface="bt_mono-Regular"/>
              </a:rPr>
              <a:t>-</a:t>
            </a:r>
            <a:r>
              <a:rPr lang="en-US" sz="1600" dirty="0" err="1" smtClean="0">
                <a:latin typeface="bt_mono-Regular"/>
                <a:cs typeface="bt_mono-Regular"/>
              </a:rPr>
              <a:t>hflt.tar.gz</a:t>
            </a:r>
            <a:endParaRPr lang="en-US" sz="1600" dirty="0" smtClean="0">
              <a:latin typeface="bt_mono-Regular"/>
              <a:cs typeface="bt_mono-Regular"/>
            </a:endParaRPr>
          </a:p>
          <a:p>
            <a:endParaRPr lang="en-US" sz="1600" b="1" dirty="0">
              <a:latin typeface="bt_mono-Regular"/>
              <a:cs typeface="bt_mono-Regular"/>
            </a:endParaRPr>
          </a:p>
          <a:p>
            <a:r>
              <a:rPr lang="en-US" sz="1600" b="1" dirty="0">
                <a:latin typeface="bt_mono-Regular"/>
                <a:cs typeface="bt_mono-Regular"/>
              </a:rPr>
              <a:t>Set default java and </a:t>
            </a:r>
            <a:r>
              <a:rPr lang="en-US" sz="1600" b="1" dirty="0" err="1">
                <a:latin typeface="bt_mono-Regular"/>
                <a:cs typeface="bt_mono-Regular"/>
              </a:rPr>
              <a:t>javac</a:t>
            </a:r>
            <a:r>
              <a:rPr lang="en-US" sz="1600" b="1" dirty="0">
                <a:latin typeface="bt_mono-Regular"/>
                <a:cs typeface="bt_mono-Regular"/>
              </a:rPr>
              <a:t> to the new installed </a:t>
            </a:r>
            <a:r>
              <a:rPr lang="en-US" sz="1600" b="1" dirty="0" smtClean="0">
                <a:latin typeface="bt_mono-Regular"/>
                <a:cs typeface="bt_mono-Regular"/>
              </a:rPr>
              <a:t>JDK.</a:t>
            </a:r>
            <a:r>
              <a:rPr lang="en-US" sz="1600" b="1" dirty="0">
                <a:latin typeface="bt_mono-Regular"/>
                <a:cs typeface="bt_mono-Regular"/>
              </a:rPr>
              <a:t/>
            </a:r>
            <a:br>
              <a:rPr lang="en-US" sz="1600" b="1" dirty="0">
                <a:latin typeface="bt_mono-Regular"/>
                <a:cs typeface="bt_mono-Regular"/>
              </a:rPr>
            </a:br>
            <a:r>
              <a:rPr lang="en-US" sz="1600" dirty="0">
                <a:latin typeface="bt_mono-Regular"/>
                <a:cs typeface="bt_mono-Regular"/>
              </a:rPr>
              <a:t>$ </a:t>
            </a:r>
            <a:r>
              <a:rPr lang="en-US" sz="1600" dirty="0" err="1">
                <a:latin typeface="bt_mono-Regular"/>
                <a:cs typeface="bt_mono-Regular"/>
              </a:rPr>
              <a:t>sudo</a:t>
            </a:r>
            <a:r>
              <a:rPr lang="en-US" sz="1600" dirty="0">
                <a:latin typeface="bt_mono-Regular"/>
                <a:cs typeface="bt_mono-Regular"/>
              </a:rPr>
              <a:t> update-alternatives --install /</a:t>
            </a:r>
            <a:r>
              <a:rPr lang="en-US" sz="1600" dirty="0" err="1">
                <a:latin typeface="bt_mono-Regular"/>
                <a:cs typeface="bt_mono-Regular"/>
              </a:rPr>
              <a:t>usr</a:t>
            </a:r>
            <a:r>
              <a:rPr lang="en-US" sz="1600" dirty="0">
                <a:latin typeface="bt_mono-Regular"/>
                <a:cs typeface="bt_mono-Regular"/>
              </a:rPr>
              <a:t>/bin/</a:t>
            </a:r>
            <a:r>
              <a:rPr lang="en-US" sz="1600" dirty="0" err="1">
                <a:latin typeface="bt_mono-Regular"/>
                <a:cs typeface="bt_mono-Regular"/>
              </a:rPr>
              <a:t>javac</a:t>
            </a:r>
            <a:r>
              <a:rPr lang="en-US" sz="1600" dirty="0">
                <a:latin typeface="bt_mono-Regular"/>
                <a:cs typeface="bt_mono-Regular"/>
              </a:rPr>
              <a:t> </a:t>
            </a:r>
            <a:r>
              <a:rPr lang="en-US" sz="1600" dirty="0" err="1">
                <a:latin typeface="bt_mono-Regular"/>
                <a:cs typeface="bt_mono-Regular"/>
              </a:rPr>
              <a:t>javac</a:t>
            </a:r>
            <a:r>
              <a:rPr lang="en-US" sz="1600" dirty="0">
                <a:latin typeface="bt_mono-Regular"/>
                <a:cs typeface="bt_mono-Regular"/>
              </a:rPr>
              <a:t> /opt/</a:t>
            </a:r>
            <a:r>
              <a:rPr lang="en-US" sz="1600" dirty="0" err="1" smtClean="0">
                <a:latin typeface="bt_mono-Regular"/>
                <a:cs typeface="bt_mono-Regular"/>
              </a:rPr>
              <a:t>jdk</a:t>
            </a:r>
            <a:r>
              <a:rPr lang="en-US" sz="1600" dirty="0" smtClean="0">
                <a:latin typeface="bt_mono-Regular"/>
                <a:cs typeface="bt_mono-Regular"/>
              </a:rPr>
              <a:t>-&lt;version&gt;/</a:t>
            </a:r>
            <a:r>
              <a:rPr lang="en-US" sz="1600" dirty="0">
                <a:latin typeface="bt_mono-Regular"/>
                <a:cs typeface="bt_mono-Regular"/>
              </a:rPr>
              <a:t>bin/</a:t>
            </a:r>
            <a:r>
              <a:rPr lang="en-US" sz="1600" dirty="0" err="1">
                <a:latin typeface="bt_mono-Regular"/>
                <a:cs typeface="bt_mono-Regular"/>
              </a:rPr>
              <a:t>javac</a:t>
            </a:r>
            <a:r>
              <a:rPr lang="en-US" sz="1600" dirty="0">
                <a:latin typeface="bt_mono-Regular"/>
                <a:cs typeface="bt_mono-Regular"/>
              </a:rPr>
              <a:t> 1</a:t>
            </a:r>
            <a:br>
              <a:rPr lang="en-US" sz="1600" dirty="0">
                <a:latin typeface="bt_mono-Regular"/>
                <a:cs typeface="bt_mono-Regular"/>
              </a:rPr>
            </a:br>
            <a:r>
              <a:rPr lang="en-US" sz="1600" dirty="0">
                <a:latin typeface="bt_mono-Regular"/>
                <a:cs typeface="bt_mono-Regular"/>
              </a:rPr>
              <a:t>$ </a:t>
            </a:r>
            <a:r>
              <a:rPr lang="en-US" sz="1600" dirty="0" err="1">
                <a:latin typeface="bt_mono-Regular"/>
                <a:cs typeface="bt_mono-Regular"/>
              </a:rPr>
              <a:t>sudo</a:t>
            </a:r>
            <a:r>
              <a:rPr lang="en-US" sz="1600" dirty="0">
                <a:latin typeface="bt_mono-Regular"/>
                <a:cs typeface="bt_mono-Regular"/>
              </a:rPr>
              <a:t> update-alternatives --install /</a:t>
            </a:r>
            <a:r>
              <a:rPr lang="en-US" sz="1600" dirty="0" err="1">
                <a:latin typeface="bt_mono-Regular"/>
                <a:cs typeface="bt_mono-Regular"/>
              </a:rPr>
              <a:t>usr</a:t>
            </a:r>
            <a:r>
              <a:rPr lang="en-US" sz="1600" dirty="0">
                <a:latin typeface="bt_mono-Regular"/>
                <a:cs typeface="bt_mono-Regular"/>
              </a:rPr>
              <a:t>/bin/java java /opt/</a:t>
            </a:r>
            <a:r>
              <a:rPr lang="en-US" sz="1600" dirty="0" err="1" smtClean="0">
                <a:latin typeface="bt_mono-Regular"/>
                <a:cs typeface="bt_mono-Regular"/>
              </a:rPr>
              <a:t>jdk</a:t>
            </a:r>
            <a:r>
              <a:rPr lang="en-US" sz="1600" dirty="0" smtClean="0">
                <a:latin typeface="bt_mono-Regular"/>
                <a:cs typeface="bt_mono-Regular"/>
              </a:rPr>
              <a:t>-&lt;</a:t>
            </a:r>
            <a:r>
              <a:rPr lang="en-US" sz="1600" dirty="0">
                <a:latin typeface="bt_mono-Regular"/>
                <a:cs typeface="bt_mono-Regular"/>
              </a:rPr>
              <a:t>version&gt;</a:t>
            </a:r>
            <a:r>
              <a:rPr lang="en-US" sz="1600" dirty="0" smtClean="0">
                <a:latin typeface="bt_mono-Regular"/>
                <a:cs typeface="bt_mono-Regular"/>
              </a:rPr>
              <a:t>/</a:t>
            </a:r>
            <a:r>
              <a:rPr lang="en-US" sz="1600" dirty="0">
                <a:latin typeface="bt_mono-Regular"/>
                <a:cs typeface="bt_mono-Regular"/>
              </a:rPr>
              <a:t>bin/java 1</a:t>
            </a:r>
            <a:br>
              <a:rPr lang="en-US" sz="1600" dirty="0">
                <a:latin typeface="bt_mono-Regular"/>
                <a:cs typeface="bt_mono-Regular"/>
              </a:rPr>
            </a:br>
            <a:r>
              <a:rPr lang="en-US" sz="1600" dirty="0" smtClean="0">
                <a:latin typeface="bt_mono-Regular"/>
                <a:cs typeface="bt_mono-Regular"/>
              </a:rPr>
              <a:t>$ </a:t>
            </a:r>
            <a:r>
              <a:rPr lang="en-US" sz="1600" dirty="0" err="1">
                <a:latin typeface="bt_mono-Regular"/>
                <a:cs typeface="bt_mono-Regular"/>
              </a:rPr>
              <a:t>sudo</a:t>
            </a:r>
            <a:r>
              <a:rPr lang="en-US" sz="1600" dirty="0">
                <a:latin typeface="bt_mono-Regular"/>
                <a:cs typeface="bt_mono-Regular"/>
              </a:rPr>
              <a:t> update-alternatives --</a:t>
            </a:r>
            <a:r>
              <a:rPr lang="en-US" sz="1600" dirty="0" err="1">
                <a:latin typeface="bt_mono-Regular"/>
                <a:cs typeface="bt_mono-Regular"/>
              </a:rPr>
              <a:t>config</a:t>
            </a:r>
            <a:r>
              <a:rPr lang="en-US" sz="1600" dirty="0">
                <a:latin typeface="bt_mono-Regular"/>
                <a:cs typeface="bt_mono-Regular"/>
              </a:rPr>
              <a:t> </a:t>
            </a:r>
            <a:r>
              <a:rPr lang="en-US" sz="1600" dirty="0" err="1">
                <a:latin typeface="bt_mono-Regular"/>
                <a:cs typeface="bt_mono-Regular"/>
              </a:rPr>
              <a:t>javac</a:t>
            </a:r>
            <a:r>
              <a:rPr lang="en-US" sz="1600" dirty="0">
                <a:latin typeface="bt_mono-Regular"/>
                <a:cs typeface="bt_mono-Regular"/>
              </a:rPr>
              <a:t/>
            </a:r>
            <a:br>
              <a:rPr lang="en-US" sz="1600" dirty="0">
                <a:latin typeface="bt_mono-Regular"/>
                <a:cs typeface="bt_mono-Regular"/>
              </a:rPr>
            </a:br>
            <a:r>
              <a:rPr lang="en-US" sz="1600" dirty="0">
                <a:latin typeface="bt_mono-Regular"/>
                <a:cs typeface="bt_mono-Regular"/>
              </a:rPr>
              <a:t>$ </a:t>
            </a:r>
            <a:r>
              <a:rPr lang="en-US" sz="1600" dirty="0" err="1">
                <a:latin typeface="bt_mono-Regular"/>
                <a:cs typeface="bt_mono-Regular"/>
              </a:rPr>
              <a:t>sudo</a:t>
            </a:r>
            <a:r>
              <a:rPr lang="en-US" sz="1600" dirty="0">
                <a:latin typeface="bt_mono-Regular"/>
                <a:cs typeface="bt_mono-Regular"/>
              </a:rPr>
              <a:t> update-alternatives --</a:t>
            </a:r>
            <a:r>
              <a:rPr lang="en-US" sz="1600" dirty="0" err="1">
                <a:latin typeface="bt_mono-Regular"/>
                <a:cs typeface="bt_mono-Regular"/>
              </a:rPr>
              <a:t>config</a:t>
            </a:r>
            <a:r>
              <a:rPr lang="en-US" sz="1600" dirty="0">
                <a:latin typeface="bt_mono-Regular"/>
                <a:cs typeface="bt_mono-Regular"/>
              </a:rPr>
              <a:t> java</a:t>
            </a:r>
            <a:br>
              <a:rPr lang="en-US" sz="1600" dirty="0">
                <a:latin typeface="bt_mono-Regular"/>
                <a:cs typeface="bt_mono-Regular"/>
              </a:rPr>
            </a:br>
            <a:r>
              <a:rPr lang="en-US" sz="1600" dirty="0">
                <a:latin typeface="bt_mono-Regular"/>
                <a:cs typeface="bt_mono-Regular"/>
              </a:rPr>
              <a:t/>
            </a:r>
            <a:br>
              <a:rPr lang="en-US" sz="1600" dirty="0">
                <a:latin typeface="bt_mono-Regular"/>
                <a:cs typeface="bt_mono-Regular"/>
              </a:rPr>
            </a:br>
            <a:r>
              <a:rPr lang="en-US" sz="1600" b="1" dirty="0">
                <a:latin typeface="bt_mono-Regular"/>
                <a:cs typeface="bt_mono-Regular"/>
              </a:rPr>
              <a:t>After all, verify with the commands with -</a:t>
            </a:r>
            <a:r>
              <a:rPr lang="en-US" sz="1600" b="1" dirty="0" err="1">
                <a:latin typeface="bt_mono-Regular"/>
                <a:cs typeface="bt_mono-Regular"/>
              </a:rPr>
              <a:t>verion</a:t>
            </a:r>
            <a:r>
              <a:rPr lang="en-US" sz="1600" b="1" dirty="0">
                <a:latin typeface="bt_mono-Regular"/>
                <a:cs typeface="bt_mono-Regular"/>
              </a:rPr>
              <a:t> option.</a:t>
            </a:r>
            <a:br>
              <a:rPr lang="en-US" sz="1600" b="1" dirty="0">
                <a:latin typeface="bt_mono-Regular"/>
                <a:cs typeface="bt_mono-Regular"/>
              </a:rPr>
            </a:br>
            <a:r>
              <a:rPr lang="en-US" sz="1600" dirty="0">
                <a:latin typeface="bt_mono-Regular"/>
                <a:cs typeface="bt_mono-Regular"/>
              </a:rPr>
              <a:t>$ java -version</a:t>
            </a:r>
            <a:br>
              <a:rPr lang="en-US" sz="1600" dirty="0">
                <a:latin typeface="bt_mono-Regular"/>
                <a:cs typeface="bt_mono-Regular"/>
              </a:rPr>
            </a:br>
            <a:r>
              <a:rPr lang="en-US" sz="1600" dirty="0">
                <a:latin typeface="bt_mono-Regular"/>
                <a:cs typeface="bt_mono-Regular"/>
              </a:rPr>
              <a:t>$ </a:t>
            </a:r>
            <a:r>
              <a:rPr lang="en-US" sz="1600" dirty="0" err="1">
                <a:latin typeface="bt_mono-Regular"/>
                <a:cs typeface="bt_mono-Regular"/>
              </a:rPr>
              <a:t>javac</a:t>
            </a:r>
            <a:r>
              <a:rPr lang="en-US" sz="1600" dirty="0">
                <a:latin typeface="bt_mono-Regular"/>
                <a:cs typeface="bt_mono-Regular"/>
              </a:rPr>
              <a:t> -version</a:t>
            </a:r>
          </a:p>
        </p:txBody>
      </p:sp>
    </p:spTree>
    <p:extLst>
      <p:ext uri="{BB962C8B-B14F-4D97-AF65-F5344CB8AC3E}">
        <p14:creationId xmlns:p14="http://schemas.microsoft.com/office/powerpoint/2010/main" val="3219053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aspi_Colour_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92" y="408466"/>
            <a:ext cx="873165" cy="1052572"/>
          </a:xfrm>
          <a:prstGeom prst="rect">
            <a:avLst/>
          </a:prstGeom>
        </p:spPr>
      </p:pic>
      <p:pic>
        <p:nvPicPr>
          <p:cNvPr id="6" name="Picture 5" descr="java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688" y="408466"/>
            <a:ext cx="574078" cy="10525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08601" y="411731"/>
            <a:ext cx="54211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bt_mono-Bold"/>
                <a:cs typeface="bt_mono-Bold"/>
              </a:rPr>
              <a:t>Installing</a:t>
            </a:r>
            <a:br>
              <a:rPr lang="en-US" sz="3200" b="1" dirty="0" smtClean="0">
                <a:latin typeface="bt_mono-Bold"/>
                <a:cs typeface="bt_mono-Bold"/>
              </a:rPr>
            </a:br>
            <a:r>
              <a:rPr lang="en-US" sz="3200" b="1" dirty="0" smtClean="0">
                <a:latin typeface="bt_mono-Bold"/>
                <a:cs typeface="bt_mono-Bold"/>
              </a:rPr>
              <a:t>JDK SE 8 for Embedded</a:t>
            </a:r>
            <a:endParaRPr lang="en-US" sz="3200" b="1" dirty="0">
              <a:latin typeface="bt_mono-Bold"/>
              <a:cs typeface="bt_mono-Bol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7393" y="2957840"/>
            <a:ext cx="77716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bt_mono-Regular"/>
                <a:cs typeface="bt_mono-Regular"/>
              </a:rPr>
              <a:t>Double check if java version is correct for root too:</a:t>
            </a:r>
          </a:p>
          <a:p>
            <a:endParaRPr lang="en-US" sz="1600" dirty="0" smtClean="0">
              <a:latin typeface="bt_mono-Regular"/>
              <a:cs typeface="bt_mono-Regular"/>
            </a:endParaRPr>
          </a:p>
          <a:p>
            <a:r>
              <a:rPr lang="en-US" sz="1600" b="1" dirty="0" smtClean="0">
                <a:latin typeface="bt_mono-Regular"/>
                <a:cs typeface="bt_mono-Regular"/>
              </a:rPr>
              <a:t>$ </a:t>
            </a:r>
            <a:r>
              <a:rPr lang="en-US" sz="1600" b="1" dirty="0" err="1" smtClean="0">
                <a:latin typeface="bt_mono-Regular"/>
                <a:cs typeface="bt_mono-Regular"/>
              </a:rPr>
              <a:t>sudo</a:t>
            </a:r>
            <a:r>
              <a:rPr lang="en-US" sz="1600" b="1" dirty="0" smtClean="0">
                <a:latin typeface="bt_mono-Regular"/>
                <a:cs typeface="bt_mono-Regular"/>
              </a:rPr>
              <a:t> java </a:t>
            </a:r>
            <a:r>
              <a:rPr lang="en-US" sz="1600" b="1" dirty="0">
                <a:latin typeface="bt_mono-Regular"/>
                <a:cs typeface="bt_mono-Regular"/>
              </a:rPr>
              <a:t>-version</a:t>
            </a:r>
            <a:br>
              <a:rPr lang="en-US" sz="1600" b="1" dirty="0">
                <a:latin typeface="bt_mono-Regular"/>
                <a:cs typeface="bt_mono-Regular"/>
              </a:rPr>
            </a:br>
            <a:r>
              <a:rPr lang="en-US" sz="1600" b="1" dirty="0">
                <a:latin typeface="bt_mono-Regular"/>
                <a:cs typeface="bt_mono-Regular"/>
              </a:rPr>
              <a:t>$ </a:t>
            </a:r>
            <a:r>
              <a:rPr lang="en-US" sz="1600" b="1" dirty="0" err="1" smtClean="0">
                <a:latin typeface="bt_mono-Regular"/>
                <a:cs typeface="bt_mono-Regular"/>
              </a:rPr>
              <a:t>sudo</a:t>
            </a:r>
            <a:r>
              <a:rPr lang="en-US" sz="1600" b="1" dirty="0" smtClean="0">
                <a:latin typeface="bt_mono-Regular"/>
                <a:cs typeface="bt_mono-Regular"/>
              </a:rPr>
              <a:t> </a:t>
            </a:r>
            <a:r>
              <a:rPr lang="en-US" sz="1600" b="1" dirty="0" err="1" smtClean="0">
                <a:latin typeface="bt_mono-Regular"/>
                <a:cs typeface="bt_mono-Regular"/>
              </a:rPr>
              <a:t>javac</a:t>
            </a:r>
            <a:r>
              <a:rPr lang="en-US" sz="1600" b="1" dirty="0" smtClean="0">
                <a:latin typeface="bt_mono-Regular"/>
                <a:cs typeface="bt_mono-Regular"/>
              </a:rPr>
              <a:t> –version</a:t>
            </a:r>
          </a:p>
          <a:p>
            <a:r>
              <a:rPr lang="en-US" sz="1600" dirty="0" smtClean="0">
                <a:latin typeface="bt_mono-Regular"/>
                <a:cs typeface="bt_mono-Regular"/>
              </a:rPr>
              <a:t/>
            </a:r>
            <a:br>
              <a:rPr lang="en-US" sz="1600" dirty="0" smtClean="0">
                <a:latin typeface="bt_mono-Regular"/>
                <a:cs typeface="bt_mono-Regular"/>
              </a:rPr>
            </a:br>
            <a:endParaRPr lang="en-US" sz="1600" dirty="0">
              <a:latin typeface="bt_mono-Regular"/>
              <a:cs typeface="bt_mono-Regular"/>
            </a:endParaRPr>
          </a:p>
          <a:p>
            <a:r>
              <a:rPr lang="en-US" sz="1600" dirty="0" smtClean="0">
                <a:latin typeface="bt_mono-Regular"/>
                <a:cs typeface="bt_mono-Regular"/>
              </a:rPr>
              <a:t>This is important because will you need to run your Java application that access GPIO with root privileges.</a:t>
            </a:r>
            <a:endParaRPr lang="en-US" sz="1600" dirty="0">
              <a:latin typeface="bt_mono-Regular"/>
              <a:cs typeface="bt_mon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837281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aspi_Colour_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92" y="408466"/>
            <a:ext cx="873165" cy="1052572"/>
          </a:xfrm>
          <a:prstGeom prst="rect">
            <a:avLst/>
          </a:prstGeom>
        </p:spPr>
      </p:pic>
      <p:pic>
        <p:nvPicPr>
          <p:cNvPr id="6" name="Picture 5" descr="java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688" y="408466"/>
            <a:ext cx="574078" cy="10525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08601" y="411731"/>
            <a:ext cx="54211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bt_mono-Bold"/>
                <a:cs typeface="bt_mono-Bold"/>
              </a:rPr>
              <a:t>Installing</a:t>
            </a:r>
            <a:br>
              <a:rPr lang="en-US" sz="3200" b="1" dirty="0" smtClean="0">
                <a:latin typeface="bt_mono-Bold"/>
                <a:cs typeface="bt_mono-Bold"/>
              </a:rPr>
            </a:br>
            <a:r>
              <a:rPr lang="en-US" sz="3200" b="1" dirty="0" smtClean="0">
                <a:latin typeface="bt_mono-Bold"/>
                <a:cs typeface="bt_mono-Bold"/>
              </a:rPr>
              <a:t>JDK SE 8 for Embedded</a:t>
            </a:r>
            <a:endParaRPr lang="en-US" sz="3200" b="1" dirty="0">
              <a:latin typeface="bt_mono-Bold"/>
              <a:cs typeface="bt_mono-Bol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7392" y="1897610"/>
            <a:ext cx="777160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bt_mono-Regular"/>
                <a:cs typeface="bt_mono-Regular"/>
              </a:rPr>
              <a:t>Define JAVA_HOME environment variable:</a:t>
            </a:r>
          </a:p>
          <a:p>
            <a:endParaRPr lang="en-US" sz="1600" dirty="0" smtClean="0">
              <a:latin typeface="bt_mono-Regular"/>
              <a:cs typeface="bt_mono-Regular"/>
            </a:endParaRPr>
          </a:p>
          <a:p>
            <a:r>
              <a:rPr lang="en-US" sz="1600" b="1" dirty="0" smtClean="0">
                <a:latin typeface="bt_mono-Regular"/>
                <a:cs typeface="bt_mono-Regular"/>
              </a:rPr>
              <a:t>$ </a:t>
            </a:r>
            <a:r>
              <a:rPr lang="en-US" sz="1600" b="1" dirty="0" err="1">
                <a:latin typeface="bt_mono-Regular"/>
                <a:cs typeface="bt_mono-Regular"/>
              </a:rPr>
              <a:t>sudo</a:t>
            </a:r>
            <a:r>
              <a:rPr lang="en-US" sz="1600" b="1" dirty="0">
                <a:latin typeface="bt_mono-Regular"/>
                <a:cs typeface="bt_mono-Regular"/>
              </a:rPr>
              <a:t> </a:t>
            </a:r>
            <a:r>
              <a:rPr lang="en-US" sz="1600" b="1" dirty="0" err="1">
                <a:latin typeface="bt_mono-Regular"/>
                <a:cs typeface="bt_mono-Regular"/>
              </a:rPr>
              <a:t>nano</a:t>
            </a:r>
            <a:r>
              <a:rPr lang="en-US" sz="1600" b="1" dirty="0">
                <a:latin typeface="bt_mono-Regular"/>
                <a:cs typeface="bt_mono-Regular"/>
              </a:rPr>
              <a:t> /</a:t>
            </a:r>
            <a:r>
              <a:rPr lang="en-US" sz="1600" b="1" dirty="0" err="1">
                <a:latin typeface="bt_mono-Regular"/>
                <a:cs typeface="bt_mono-Regular"/>
              </a:rPr>
              <a:t>etc</a:t>
            </a:r>
            <a:r>
              <a:rPr lang="en-US" sz="1600" b="1" dirty="0">
                <a:latin typeface="bt_mono-Regular"/>
                <a:cs typeface="bt_mono-Regular"/>
              </a:rPr>
              <a:t>/</a:t>
            </a:r>
            <a:r>
              <a:rPr lang="en-US" sz="1600" b="1" dirty="0" smtClean="0">
                <a:latin typeface="bt_mono-Regular"/>
                <a:cs typeface="bt_mono-Regular"/>
              </a:rPr>
              <a:t>environment</a:t>
            </a:r>
          </a:p>
          <a:p>
            <a:endParaRPr lang="en-US" sz="1600" dirty="0" smtClean="0">
              <a:latin typeface="bt_mono-Regular"/>
              <a:cs typeface="bt_mono-Regular"/>
            </a:endParaRPr>
          </a:p>
          <a:p>
            <a:r>
              <a:rPr lang="en-US" sz="1600" dirty="0" smtClean="0">
                <a:latin typeface="bt_mono-Regular"/>
                <a:cs typeface="bt_mono-Regular"/>
              </a:rPr>
              <a:t>And add to it:</a:t>
            </a:r>
          </a:p>
          <a:p>
            <a:endParaRPr lang="en-US" sz="1600" dirty="0">
              <a:latin typeface="bt_mono-Regular"/>
              <a:cs typeface="bt_mono-Regular"/>
            </a:endParaRPr>
          </a:p>
          <a:p>
            <a:r>
              <a:rPr lang="en-US" sz="1600" b="1" dirty="0" smtClean="0">
                <a:latin typeface="bt_mono-Regular"/>
                <a:cs typeface="bt_mono-Regular"/>
              </a:rPr>
              <a:t>JAVA_HOME</a:t>
            </a:r>
            <a:r>
              <a:rPr lang="en-US" sz="1600" b="1" dirty="0">
                <a:latin typeface="bt_mono-Regular"/>
                <a:cs typeface="bt_mono-Regular"/>
              </a:rPr>
              <a:t>="/opt/</a:t>
            </a:r>
            <a:r>
              <a:rPr lang="en-US" sz="1600" b="1" dirty="0" err="1">
                <a:latin typeface="bt_mono-Regular"/>
                <a:cs typeface="bt_mono-Regular"/>
              </a:rPr>
              <a:t>jdk</a:t>
            </a:r>
            <a:r>
              <a:rPr lang="en-US" sz="1600" b="1" dirty="0">
                <a:latin typeface="bt_mono-Regular"/>
                <a:cs typeface="bt_mono-Regular"/>
              </a:rPr>
              <a:t>-&lt;version</a:t>
            </a:r>
            <a:r>
              <a:rPr lang="en-US" sz="1600" b="1" dirty="0" smtClean="0">
                <a:latin typeface="bt_mono-Regular"/>
                <a:cs typeface="bt_mono-Regular"/>
              </a:rPr>
              <a:t>&gt;"</a:t>
            </a:r>
            <a:br>
              <a:rPr lang="en-US" sz="1600" b="1" dirty="0" smtClean="0">
                <a:latin typeface="bt_mono-Regular"/>
                <a:cs typeface="bt_mono-Regular"/>
              </a:rPr>
            </a:br>
            <a:endParaRPr lang="en-US" sz="1600" b="1" dirty="0" smtClean="0">
              <a:latin typeface="bt_mono-Regular"/>
              <a:cs typeface="bt_mono-Regular"/>
            </a:endParaRPr>
          </a:p>
          <a:p>
            <a:r>
              <a:rPr lang="en-US" sz="1600" dirty="0" smtClean="0">
                <a:latin typeface="bt_mono-Regular"/>
                <a:cs typeface="bt_mono-Regular"/>
              </a:rPr>
              <a:t>Do the same in </a:t>
            </a:r>
            <a:r>
              <a:rPr lang="en-US" sz="1600" dirty="0">
                <a:latin typeface="bt_mono-Regular"/>
                <a:cs typeface="bt_mono-Regular"/>
              </a:rPr>
              <a:t>your </a:t>
            </a:r>
            <a:r>
              <a:rPr lang="en-US" sz="1600" dirty="0" smtClean="0">
                <a:latin typeface="bt_mono-Regular"/>
                <a:cs typeface="bt_mono-Regular"/>
              </a:rPr>
              <a:t>bash profile</a:t>
            </a:r>
          </a:p>
          <a:p>
            <a:endParaRPr lang="en-US" sz="1600" dirty="0">
              <a:latin typeface="bt_mono-Regular"/>
              <a:cs typeface="bt_mono-Regular"/>
            </a:endParaRPr>
          </a:p>
          <a:p>
            <a:r>
              <a:rPr lang="en-US" sz="1600" b="1" dirty="0" smtClean="0">
                <a:latin typeface="bt_mono-Regular"/>
                <a:cs typeface="bt_mono-Regular"/>
              </a:rPr>
              <a:t>$ </a:t>
            </a:r>
            <a:r>
              <a:rPr lang="en-US" sz="1600" b="1" dirty="0" err="1" smtClean="0">
                <a:latin typeface="bt_mono-Regular"/>
                <a:cs typeface="bt_mono-Regular"/>
              </a:rPr>
              <a:t>nano</a:t>
            </a:r>
            <a:r>
              <a:rPr lang="en-US" sz="1600" b="1" dirty="0">
                <a:latin typeface="bt_mono-Regular"/>
                <a:cs typeface="bt_mono-Regular"/>
              </a:rPr>
              <a:t> ~/.</a:t>
            </a:r>
            <a:r>
              <a:rPr lang="en-US" sz="1600" b="1" dirty="0" err="1" smtClean="0">
                <a:latin typeface="bt_mono-Regular"/>
                <a:cs typeface="bt_mono-Regular"/>
              </a:rPr>
              <a:t>bashrc</a:t>
            </a:r>
            <a:endParaRPr lang="en-US" sz="1600" b="1" dirty="0" smtClean="0">
              <a:latin typeface="bt_mono-Regular"/>
              <a:cs typeface="bt_mono-Regular"/>
            </a:endParaRPr>
          </a:p>
          <a:p>
            <a:endParaRPr lang="en-US" sz="1600" dirty="0">
              <a:latin typeface="bt_mono-Regular"/>
              <a:cs typeface="bt_mono-Regular"/>
            </a:endParaRPr>
          </a:p>
          <a:p>
            <a:r>
              <a:rPr lang="en-US" sz="1600" dirty="0">
                <a:latin typeface="bt_mono-Regular"/>
                <a:cs typeface="bt_mono-Regular"/>
              </a:rPr>
              <a:t>And add to it:</a:t>
            </a:r>
          </a:p>
          <a:p>
            <a:endParaRPr lang="en-US" sz="1600" dirty="0" smtClean="0">
              <a:latin typeface="bt_mono-Regular"/>
              <a:cs typeface="bt_mono-Regular"/>
            </a:endParaRPr>
          </a:p>
          <a:p>
            <a:r>
              <a:rPr lang="en-US" sz="1600" b="1" dirty="0">
                <a:latin typeface="bt_mono-Regular"/>
                <a:cs typeface="bt_mono-Regular"/>
              </a:rPr>
              <a:t>export JAVA_HOME="/opt/java/</a:t>
            </a:r>
            <a:r>
              <a:rPr lang="en-US" sz="1600" b="1" dirty="0" err="1">
                <a:latin typeface="bt_mono-Regular"/>
                <a:cs typeface="bt_mono-Regular"/>
              </a:rPr>
              <a:t>jdk</a:t>
            </a:r>
            <a:r>
              <a:rPr lang="en-US" sz="1600" b="1" dirty="0">
                <a:latin typeface="bt_mono-Regular"/>
                <a:cs typeface="bt_mono-Regular"/>
              </a:rPr>
              <a:t>-&lt;version&gt;"</a:t>
            </a:r>
          </a:p>
          <a:p>
            <a:r>
              <a:rPr lang="en-US" sz="1600" b="1" dirty="0">
                <a:latin typeface="bt_mono-Regular"/>
                <a:cs typeface="bt_mono-Regular"/>
              </a:rPr>
              <a:t>export PATH=$PATH:$JAVA_HOME/bin </a:t>
            </a:r>
          </a:p>
          <a:p>
            <a:endParaRPr lang="en-US" sz="1600" dirty="0">
              <a:latin typeface="bt_mono-Regular"/>
              <a:cs typeface="bt_mon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23198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aspi_Colour_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92" y="408466"/>
            <a:ext cx="873165" cy="1052572"/>
          </a:xfrm>
          <a:prstGeom prst="rect">
            <a:avLst/>
          </a:prstGeom>
        </p:spPr>
      </p:pic>
      <p:pic>
        <p:nvPicPr>
          <p:cNvPr id="6" name="Picture 5" descr="java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688" y="408466"/>
            <a:ext cx="574078" cy="10525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08601" y="411731"/>
            <a:ext cx="54211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bt_mono-Bold"/>
                <a:cs typeface="bt_mono-Bold"/>
              </a:rPr>
              <a:t>Installing</a:t>
            </a:r>
            <a:br>
              <a:rPr lang="en-US" sz="3200" b="1" dirty="0" smtClean="0">
                <a:latin typeface="bt_mono-Bold"/>
                <a:cs typeface="bt_mono-Bold"/>
              </a:rPr>
            </a:br>
            <a:r>
              <a:rPr lang="en-US" sz="3200" b="1" dirty="0" smtClean="0">
                <a:latin typeface="bt_mono-Bold"/>
                <a:cs typeface="bt_mono-Bold"/>
              </a:rPr>
              <a:t>Java Device I/O</a:t>
            </a:r>
            <a:endParaRPr lang="en-US" sz="3200" b="1" dirty="0">
              <a:latin typeface="bt_mono-Bold"/>
              <a:cs typeface="bt_mono-Bol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7392" y="1926788"/>
            <a:ext cx="777160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bt_mono-Regular"/>
                <a:cs typeface="bt_mono-Regular"/>
              </a:rPr>
              <a:t>You’ll need to download and compile the library in your Raspberry PI. </a:t>
            </a:r>
          </a:p>
          <a:p>
            <a:endParaRPr lang="en-US" sz="1600" dirty="0">
              <a:latin typeface="bt_mono-Regular"/>
              <a:cs typeface="bt_mono-Regular"/>
            </a:endParaRPr>
          </a:p>
          <a:p>
            <a:r>
              <a:rPr lang="en-US" sz="1600" dirty="0" smtClean="0">
                <a:latin typeface="bt_mono-Regular"/>
                <a:cs typeface="bt_mono-Regular"/>
              </a:rPr>
              <a:t>Device I/O like other </a:t>
            </a:r>
            <a:r>
              <a:rPr lang="en-US" sz="1600" dirty="0" err="1" smtClean="0">
                <a:latin typeface="bt_mono-Regular"/>
                <a:cs typeface="bt_mono-Regular"/>
              </a:rPr>
              <a:t>OpenJDK</a:t>
            </a:r>
            <a:r>
              <a:rPr lang="en-US" sz="1600" dirty="0" smtClean="0">
                <a:latin typeface="bt_mono-Regular"/>
                <a:cs typeface="bt_mono-Regular"/>
              </a:rPr>
              <a:t> projects uses Mercurial to manage their source code. You must install it into your Raspberry PI</a:t>
            </a:r>
          </a:p>
          <a:p>
            <a:endParaRPr lang="en-US" sz="1600" dirty="0" smtClean="0">
              <a:latin typeface="bt_mono-Regular"/>
              <a:cs typeface="bt_mono-Regular"/>
            </a:endParaRPr>
          </a:p>
          <a:p>
            <a:r>
              <a:rPr lang="en-US" sz="1600" b="1" dirty="0" smtClean="0">
                <a:latin typeface="bt_mono-Regular"/>
                <a:cs typeface="bt_mono-Regular"/>
              </a:rPr>
              <a:t>$ </a:t>
            </a:r>
            <a:r>
              <a:rPr lang="en-US" sz="1600" b="1" dirty="0" err="1" smtClean="0">
                <a:latin typeface="bt_mono-Regular"/>
                <a:cs typeface="bt_mono-Regular"/>
              </a:rPr>
              <a:t>sudo</a:t>
            </a:r>
            <a:r>
              <a:rPr lang="en-US" sz="1600" b="1" dirty="0" smtClean="0">
                <a:latin typeface="bt_mono-Regular"/>
                <a:cs typeface="bt_mono-Regular"/>
              </a:rPr>
              <a:t> </a:t>
            </a:r>
            <a:r>
              <a:rPr lang="en-US" sz="1600" b="1" dirty="0">
                <a:latin typeface="bt_mono-Regular"/>
                <a:cs typeface="bt_mono-Regular"/>
              </a:rPr>
              <a:t>apt-get install </a:t>
            </a:r>
            <a:r>
              <a:rPr lang="en-US" sz="1600" b="1" dirty="0" smtClean="0">
                <a:latin typeface="bt_mono-Regular"/>
                <a:cs typeface="bt_mono-Regular"/>
              </a:rPr>
              <a:t>mercurial</a:t>
            </a:r>
          </a:p>
          <a:p>
            <a:r>
              <a:rPr lang="en-US" sz="1600" dirty="0" smtClean="0">
                <a:latin typeface="bt_mono-Regular"/>
                <a:cs typeface="bt_mono-Regular"/>
              </a:rPr>
              <a:t/>
            </a:r>
            <a:br>
              <a:rPr lang="en-US" sz="1600" dirty="0" smtClean="0">
                <a:latin typeface="bt_mono-Regular"/>
                <a:cs typeface="bt_mono-Regular"/>
              </a:rPr>
            </a:br>
            <a:endParaRPr lang="en-US" sz="1600" dirty="0">
              <a:latin typeface="bt_mono-Regular"/>
              <a:cs typeface="bt_mono-Regular"/>
            </a:endParaRPr>
          </a:p>
          <a:p>
            <a:r>
              <a:rPr lang="en-US" sz="1600" dirty="0" smtClean="0">
                <a:latin typeface="bt_mono-Regular"/>
                <a:cs typeface="bt_mono-Regular"/>
              </a:rPr>
              <a:t>Create a directory to store the source code and compile it</a:t>
            </a:r>
          </a:p>
          <a:p>
            <a:endParaRPr lang="en-US" sz="1600" dirty="0">
              <a:latin typeface="bt_mono-Regular"/>
              <a:cs typeface="bt_mono-Regular"/>
            </a:endParaRPr>
          </a:p>
          <a:p>
            <a:r>
              <a:rPr lang="en-US" sz="1600" b="1" dirty="0" smtClean="0">
                <a:latin typeface="bt_mono-Regular"/>
                <a:cs typeface="bt_mono-Regular"/>
              </a:rPr>
              <a:t>$ </a:t>
            </a:r>
            <a:r>
              <a:rPr lang="en-US" sz="1600" b="1" dirty="0" err="1" smtClean="0">
                <a:latin typeface="bt_mono-Regular"/>
                <a:cs typeface="bt_mono-Regular"/>
              </a:rPr>
              <a:t>mkdir</a:t>
            </a:r>
            <a:r>
              <a:rPr lang="en-US" sz="1600" b="1" dirty="0" smtClean="0">
                <a:latin typeface="bt_mono-Regular"/>
                <a:cs typeface="bt_mono-Regular"/>
              </a:rPr>
              <a:t> </a:t>
            </a:r>
            <a:r>
              <a:rPr lang="en-US" sz="1600" b="1" dirty="0" err="1" smtClean="0">
                <a:latin typeface="bt_mono-Regular"/>
                <a:cs typeface="bt_mono-Regular"/>
              </a:rPr>
              <a:t>deviceio</a:t>
            </a:r>
            <a:endParaRPr lang="en-US" sz="1600" b="1" dirty="0" smtClean="0">
              <a:latin typeface="bt_mono-Regular"/>
              <a:cs typeface="bt_mono-Regular"/>
            </a:endParaRPr>
          </a:p>
          <a:p>
            <a:endParaRPr lang="en-US" sz="1600" dirty="0" smtClean="0">
              <a:latin typeface="bt_mono-Regular"/>
              <a:cs typeface="bt_mono-Regular"/>
            </a:endParaRPr>
          </a:p>
          <a:p>
            <a:r>
              <a:rPr lang="en-US" sz="1600" dirty="0" smtClean="0">
                <a:latin typeface="bt_mono-Regular"/>
                <a:cs typeface="bt_mono-Regular"/>
              </a:rPr>
              <a:t>Download it</a:t>
            </a:r>
          </a:p>
          <a:p>
            <a:endParaRPr lang="en-US" sz="1600" dirty="0">
              <a:latin typeface="bt_mono-Regular"/>
              <a:cs typeface="bt_mono-Regular"/>
            </a:endParaRPr>
          </a:p>
          <a:p>
            <a:r>
              <a:rPr lang="en-US" sz="1600" b="1" dirty="0" smtClean="0">
                <a:latin typeface="bt_mono-Regular"/>
                <a:cs typeface="bt_mono-Regular"/>
              </a:rPr>
              <a:t>$ cd </a:t>
            </a:r>
            <a:r>
              <a:rPr lang="en-US" sz="1600" b="1" dirty="0" err="1" smtClean="0">
                <a:latin typeface="bt_mono-Regular"/>
                <a:cs typeface="bt_mono-Regular"/>
              </a:rPr>
              <a:t>deviceio</a:t>
            </a:r>
            <a:endParaRPr lang="en-US" sz="1600" b="1" dirty="0" smtClean="0">
              <a:latin typeface="bt_mono-Regular"/>
              <a:cs typeface="bt_mono-Regular"/>
            </a:endParaRPr>
          </a:p>
          <a:p>
            <a:r>
              <a:rPr lang="en-US" sz="1600" b="1" dirty="0">
                <a:latin typeface="bt_mono-Regular"/>
                <a:cs typeface="bt_mono-Regular"/>
              </a:rPr>
              <a:t>$ hg clone http://</a:t>
            </a:r>
            <a:r>
              <a:rPr lang="en-US" sz="1600" b="1" dirty="0" err="1">
                <a:latin typeface="bt_mono-Regular"/>
                <a:cs typeface="bt_mono-Regular"/>
              </a:rPr>
              <a:t>hg.openjdk.java.net</a:t>
            </a:r>
            <a:r>
              <a:rPr lang="en-US" sz="1600" b="1" dirty="0">
                <a:latin typeface="bt_mono-Regular"/>
                <a:cs typeface="bt_mono-Regular"/>
              </a:rPr>
              <a:t>/</a:t>
            </a:r>
            <a:r>
              <a:rPr lang="en-US" sz="1600" b="1" dirty="0" err="1">
                <a:latin typeface="bt_mono-Regular"/>
                <a:cs typeface="bt_mono-Regular"/>
              </a:rPr>
              <a:t>dio</a:t>
            </a:r>
            <a:r>
              <a:rPr lang="en-US" sz="1600" b="1" dirty="0">
                <a:latin typeface="bt_mono-Regular"/>
                <a:cs typeface="bt_mono-Regular"/>
              </a:rPr>
              <a:t>/</a:t>
            </a:r>
            <a:r>
              <a:rPr lang="en-US" sz="1600" b="1" dirty="0" err="1">
                <a:latin typeface="bt_mono-Regular"/>
                <a:cs typeface="bt_mono-Regular"/>
              </a:rPr>
              <a:t>dev</a:t>
            </a:r>
            <a:endParaRPr lang="en-US" sz="1600" b="1" dirty="0">
              <a:latin typeface="bt_mono-Regular"/>
              <a:cs typeface="bt_mon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350984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aspi_Colour_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92" y="408466"/>
            <a:ext cx="873165" cy="1052572"/>
          </a:xfrm>
          <a:prstGeom prst="rect">
            <a:avLst/>
          </a:prstGeom>
        </p:spPr>
      </p:pic>
      <p:pic>
        <p:nvPicPr>
          <p:cNvPr id="6" name="Picture 5" descr="java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688" y="408466"/>
            <a:ext cx="574078" cy="10525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08601" y="411731"/>
            <a:ext cx="54211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bt_mono-Bold"/>
                <a:cs typeface="bt_mono-Bold"/>
              </a:rPr>
              <a:t>Installing</a:t>
            </a:r>
            <a:br>
              <a:rPr lang="en-US" sz="3200" b="1" dirty="0" smtClean="0">
                <a:latin typeface="bt_mono-Bold"/>
                <a:cs typeface="bt_mono-Bold"/>
              </a:rPr>
            </a:br>
            <a:r>
              <a:rPr lang="en-US" sz="3200" b="1" dirty="0" smtClean="0">
                <a:latin typeface="bt_mono-Bold"/>
                <a:cs typeface="bt_mono-Bold"/>
              </a:rPr>
              <a:t>Java Device I/O</a:t>
            </a:r>
            <a:endParaRPr lang="en-US" sz="3200" b="1" dirty="0">
              <a:latin typeface="bt_mono-Bold"/>
              <a:cs typeface="bt_mono-Bol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7392" y="2253012"/>
            <a:ext cx="77716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bt_mono-Regular"/>
                <a:cs typeface="bt_mono-Regular"/>
              </a:rPr>
              <a:t>Let’s compile it:</a:t>
            </a:r>
          </a:p>
          <a:p>
            <a:endParaRPr lang="en-US" sz="1600" b="1" dirty="0">
              <a:latin typeface="bt_mono-Regular"/>
              <a:cs typeface="bt_mono-Regular"/>
            </a:endParaRPr>
          </a:p>
          <a:p>
            <a:r>
              <a:rPr lang="en-US" sz="1600" b="1" dirty="0" smtClean="0">
                <a:latin typeface="bt_mono-Regular"/>
                <a:cs typeface="bt_mono-Regular"/>
              </a:rPr>
              <a:t>$ export </a:t>
            </a:r>
            <a:r>
              <a:rPr lang="en-US" sz="1600" b="1" dirty="0">
                <a:latin typeface="bt_mono-Regular"/>
                <a:cs typeface="bt_mono-Regular"/>
              </a:rPr>
              <a:t>PI_TOOLS=/</a:t>
            </a:r>
            <a:r>
              <a:rPr lang="en-US" sz="1600" b="1" dirty="0" err="1">
                <a:latin typeface="bt_mono-Regular"/>
                <a:cs typeface="bt_mono-Regular"/>
              </a:rPr>
              <a:t>usr</a:t>
            </a:r>
            <a:endParaRPr lang="en-US" sz="1600" b="1" dirty="0">
              <a:latin typeface="bt_mono-Regular"/>
              <a:cs typeface="bt_mono-Regular"/>
            </a:endParaRPr>
          </a:p>
          <a:p>
            <a:r>
              <a:rPr lang="en-US" sz="1600" b="1" dirty="0" smtClean="0">
                <a:latin typeface="bt_mono-Regular"/>
                <a:cs typeface="bt_mono-Regular"/>
              </a:rPr>
              <a:t>$ cd </a:t>
            </a:r>
            <a:r>
              <a:rPr lang="en-US" sz="1600" b="1" dirty="0" err="1">
                <a:latin typeface="bt_mono-Regular"/>
                <a:cs typeface="bt_mono-Regular"/>
              </a:rPr>
              <a:t>dev</a:t>
            </a:r>
            <a:endParaRPr lang="en-US" sz="1600" b="1" dirty="0">
              <a:latin typeface="bt_mono-Regular"/>
              <a:cs typeface="bt_mono-Regular"/>
            </a:endParaRPr>
          </a:p>
          <a:p>
            <a:r>
              <a:rPr lang="en-US" sz="1600" b="1" dirty="0" smtClean="0">
                <a:latin typeface="bt_mono-Regular"/>
                <a:cs typeface="bt_mono-Regular"/>
              </a:rPr>
              <a:t>$ make</a:t>
            </a:r>
          </a:p>
          <a:p>
            <a:endParaRPr lang="en-US" sz="1600" dirty="0">
              <a:latin typeface="bt_mono-Regular"/>
              <a:cs typeface="bt_mono-Regular"/>
            </a:endParaRPr>
          </a:p>
          <a:p>
            <a:r>
              <a:rPr lang="en-US" sz="1600" dirty="0" smtClean="0">
                <a:latin typeface="bt_mono-Regular"/>
                <a:cs typeface="bt_mono-Regular"/>
              </a:rPr>
              <a:t>After this, let’s install your Device I/O files in your JRE</a:t>
            </a:r>
          </a:p>
          <a:p>
            <a:endParaRPr lang="en-US" sz="1600" dirty="0">
              <a:latin typeface="bt_mono-Regular"/>
              <a:cs typeface="bt_mono-Regular"/>
            </a:endParaRPr>
          </a:p>
          <a:p>
            <a:r>
              <a:rPr lang="en-US" sz="1600" b="1" dirty="0" smtClean="0">
                <a:latin typeface="bt_mono-Regular"/>
                <a:cs typeface="bt_mono-Regular"/>
              </a:rPr>
              <a:t>$ </a:t>
            </a:r>
            <a:r>
              <a:rPr lang="en-US" sz="1600" b="1" dirty="0" err="1" smtClean="0">
                <a:latin typeface="bt_mono-Regular"/>
                <a:cs typeface="bt_mono-Regular"/>
              </a:rPr>
              <a:t>cp</a:t>
            </a:r>
            <a:r>
              <a:rPr lang="en-US" sz="1600" b="1" dirty="0" smtClean="0">
                <a:latin typeface="bt_mono-Regular"/>
                <a:cs typeface="bt_mono-Regular"/>
              </a:rPr>
              <a:t> </a:t>
            </a:r>
            <a:r>
              <a:rPr lang="en-US" sz="1600" b="1" dirty="0">
                <a:latin typeface="bt_mono-Regular"/>
                <a:cs typeface="bt_mono-Regular"/>
              </a:rPr>
              <a:t>-r build/</a:t>
            </a:r>
            <a:r>
              <a:rPr lang="en-US" sz="1600" b="1" dirty="0" err="1">
                <a:latin typeface="bt_mono-Regular"/>
                <a:cs typeface="bt_mono-Regular"/>
              </a:rPr>
              <a:t>deviceio</a:t>
            </a:r>
            <a:r>
              <a:rPr lang="en-US" sz="1600" b="1" dirty="0">
                <a:latin typeface="bt_mono-Regular"/>
                <a:cs typeface="bt_mono-Regular"/>
              </a:rPr>
              <a:t>/lib/* </a:t>
            </a:r>
          </a:p>
          <a:p>
            <a:r>
              <a:rPr lang="en-US" sz="1600" b="1" dirty="0" smtClean="0">
                <a:latin typeface="bt_mono-Regular"/>
                <a:cs typeface="bt_mono-Regular"/>
              </a:rPr>
              <a:t>        $</a:t>
            </a:r>
            <a:r>
              <a:rPr lang="en-US" sz="1600" b="1" dirty="0">
                <a:latin typeface="bt_mono-Regular"/>
                <a:cs typeface="bt_mono-Regular"/>
              </a:rPr>
              <a:t>JAVA_HOME/</a:t>
            </a:r>
            <a:r>
              <a:rPr lang="en-US" sz="1600" b="1" dirty="0" err="1">
                <a:latin typeface="bt_mono-Regular"/>
                <a:cs typeface="bt_mono-Regular"/>
              </a:rPr>
              <a:t>jre</a:t>
            </a:r>
            <a:r>
              <a:rPr lang="en-US" sz="1600" b="1" dirty="0">
                <a:latin typeface="bt_mono-Regular"/>
                <a:cs typeface="bt_mono-Regular"/>
              </a:rPr>
              <a:t>/</a:t>
            </a:r>
            <a:r>
              <a:rPr lang="en-US" sz="1600" b="1" dirty="0" smtClean="0">
                <a:latin typeface="bt_mono-Regular"/>
                <a:cs typeface="bt_mono-Regular"/>
              </a:rPr>
              <a:t>lib</a:t>
            </a:r>
          </a:p>
          <a:p>
            <a:endParaRPr lang="en-US" sz="1600" dirty="0">
              <a:latin typeface="bt_mono-Regular"/>
              <a:cs typeface="bt_mono-Regular"/>
            </a:endParaRPr>
          </a:p>
          <a:p>
            <a:endParaRPr lang="en-US" sz="1600" dirty="0">
              <a:latin typeface="bt_mono-Regular"/>
              <a:cs typeface="bt_mon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9868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44175" y="3592863"/>
            <a:ext cx="7771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bt_mono-Regular"/>
                <a:cs typeface="bt_mono-Regular"/>
              </a:rPr>
              <a:t>Now let’s get started to talk about good things… </a:t>
            </a:r>
            <a:endParaRPr lang="en-US" sz="1600" dirty="0">
              <a:latin typeface="bt_mono-Regular"/>
              <a:cs typeface="bt_mon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354097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9375"/>
            <a:ext cx="7772400" cy="1470025"/>
          </a:xfrm>
        </p:spPr>
        <p:txBody>
          <a:bodyPr/>
          <a:lstStyle/>
          <a:p>
            <a:r>
              <a:rPr lang="en-US" dirty="0" smtClean="0">
                <a:latin typeface="bt_mono-Regular"/>
                <a:cs typeface="bt_mono-Regular"/>
              </a:rPr>
              <a:t>This is not </a:t>
            </a:r>
            <a:r>
              <a:rPr lang="en-US" dirty="0" err="1" smtClean="0">
                <a:latin typeface="bt_mono-Regular"/>
                <a:cs typeface="bt_mono-Regular"/>
              </a:rPr>
              <a:t>IoT</a:t>
            </a:r>
            <a:r>
              <a:rPr lang="en-US" dirty="0" smtClean="0">
                <a:latin typeface="bt_mono-Regular"/>
                <a:cs typeface="bt_mono-Regular"/>
              </a:rPr>
              <a:t>… </a:t>
            </a:r>
            <a:r>
              <a:rPr lang="en-US" sz="1600" dirty="0" smtClean="0">
                <a:latin typeface="bt_mono-Regular"/>
                <a:cs typeface="bt_mono-Regular"/>
              </a:rPr>
              <a:t>(IMHO)</a:t>
            </a:r>
            <a:r>
              <a:rPr lang="en-US" dirty="0" smtClean="0">
                <a:latin typeface="bt_mono-Regular"/>
                <a:cs typeface="bt_mono-Regular"/>
              </a:rPr>
              <a:t>	</a:t>
            </a:r>
            <a:endParaRPr lang="en-US" dirty="0">
              <a:latin typeface="bt_mono-Regular"/>
              <a:cs typeface="bt_mono-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7410" y="5835048"/>
            <a:ext cx="7146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bt_mono-Bold"/>
                <a:cs typeface="bt_mono-Bold"/>
              </a:rPr>
              <a:t>This is so cool but this is </a:t>
            </a:r>
            <a:r>
              <a:rPr lang="en-US" sz="2400" dirty="0" err="1">
                <a:latin typeface="bt_mono-Bold"/>
                <a:cs typeface="bt_mono-Bold"/>
              </a:rPr>
              <a:t>E</a:t>
            </a:r>
            <a:r>
              <a:rPr lang="en-US" sz="2400" dirty="0" err="1" smtClean="0">
                <a:latin typeface="bt_mono-Bold"/>
                <a:cs typeface="bt_mono-Bold"/>
              </a:rPr>
              <a:t>letronic</a:t>
            </a:r>
            <a:r>
              <a:rPr lang="en-US" sz="2400" dirty="0" smtClean="0">
                <a:latin typeface="bt_mono-Bold"/>
                <a:cs typeface="bt_mono-Bold"/>
              </a:rPr>
              <a:t>!!</a:t>
            </a:r>
            <a:endParaRPr lang="en-US" sz="2400" dirty="0">
              <a:latin typeface="bt_mono-Bold"/>
              <a:cs typeface="bt_mono-Bold"/>
            </a:endParaRPr>
          </a:p>
        </p:txBody>
      </p:sp>
      <p:pic>
        <p:nvPicPr>
          <p:cNvPr id="8" name="Picture 7" descr="geladeira-inteligent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58" y="2132073"/>
            <a:ext cx="3553767" cy="1924957"/>
          </a:xfrm>
          <a:prstGeom prst="rect">
            <a:avLst/>
          </a:prstGeom>
        </p:spPr>
      </p:pic>
      <p:pic>
        <p:nvPicPr>
          <p:cNvPr id="9" name="Picture 8" descr="robo_inteligente_2_img1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3" t="3904" r="20734" b="3968"/>
          <a:stretch/>
        </p:blipFill>
        <p:spPr>
          <a:xfrm>
            <a:off x="4476602" y="1361016"/>
            <a:ext cx="4243655" cy="428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481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0A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umpy-ca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8890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745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78278" y="206843"/>
            <a:ext cx="56879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bt_mono-Bold"/>
                <a:cs typeface="bt_mono-Bold"/>
              </a:rPr>
              <a:t>Our Lab: Create a Candy Vending Machine</a:t>
            </a:r>
            <a:endParaRPr lang="en-US" sz="3200" b="1" dirty="0">
              <a:latin typeface="bt_mono-Bold"/>
              <a:cs typeface="bt_mono-Bold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37392" y="206843"/>
            <a:ext cx="1692374" cy="1052572"/>
            <a:chOff x="737392" y="408466"/>
            <a:chExt cx="1692374" cy="1052572"/>
          </a:xfrm>
        </p:grpSpPr>
        <p:pic>
          <p:nvPicPr>
            <p:cNvPr id="9" name="Picture 8" descr="Raspi_Colour_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392" y="408466"/>
              <a:ext cx="873165" cy="1052572"/>
            </a:xfrm>
            <a:prstGeom prst="rect">
              <a:avLst/>
            </a:prstGeom>
          </p:spPr>
        </p:pic>
        <p:pic>
          <p:nvPicPr>
            <p:cNvPr id="12" name="Picture 11" descr="java-logo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5688" y="408466"/>
              <a:ext cx="574078" cy="1052572"/>
            </a:xfrm>
            <a:prstGeom prst="rect">
              <a:avLst/>
            </a:prstGeom>
          </p:spPr>
        </p:pic>
      </p:grpSp>
      <p:pic>
        <p:nvPicPr>
          <p:cNvPr id="2" name="Picture 1" descr="candymachinesequencediagr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5"/>
          <a:stretch/>
        </p:blipFill>
        <p:spPr>
          <a:xfrm>
            <a:off x="362439" y="2283582"/>
            <a:ext cx="8406608" cy="39108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7934" y="1962631"/>
            <a:ext cx="185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bt_mono-Bold"/>
                <a:cs typeface="bt_mono-Bold"/>
              </a:rPr>
              <a:t>How it works</a:t>
            </a:r>
            <a:endParaRPr lang="en-US" b="1" dirty="0">
              <a:latin typeface="bt_mono-Bold"/>
              <a:cs typeface="bt_mono-Bold"/>
            </a:endParaRPr>
          </a:p>
        </p:txBody>
      </p:sp>
    </p:spTree>
    <p:extLst>
      <p:ext uri="{BB962C8B-B14F-4D97-AF65-F5344CB8AC3E}">
        <p14:creationId xmlns:p14="http://schemas.microsoft.com/office/powerpoint/2010/main" val="2726603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78278" y="206843"/>
            <a:ext cx="56879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bt_mono-Bold"/>
                <a:cs typeface="bt_mono-Bold"/>
              </a:rPr>
              <a:t>Our Lab: Create a Candy Vending Machine</a:t>
            </a:r>
            <a:endParaRPr lang="en-US" sz="3200" b="1" dirty="0">
              <a:latin typeface="bt_mono-Bold"/>
              <a:cs typeface="bt_mono-Bold"/>
            </a:endParaRPr>
          </a:p>
        </p:txBody>
      </p:sp>
      <p:pic>
        <p:nvPicPr>
          <p:cNvPr id="9" name="Picture 8" descr="raspberrypi-board-desig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62813" y="2578576"/>
            <a:ext cx="4607557" cy="3196628"/>
          </a:xfrm>
          <a:prstGeom prst="rect">
            <a:avLst/>
          </a:prstGeom>
        </p:spPr>
      </p:pic>
      <p:pic>
        <p:nvPicPr>
          <p:cNvPr id="4" name="Picture 3" descr="light-bulb-schema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2" r="1703" b="53867"/>
          <a:stretch/>
        </p:blipFill>
        <p:spPr>
          <a:xfrm rot="5400000">
            <a:off x="3227489" y="3323894"/>
            <a:ext cx="5123337" cy="2001818"/>
          </a:xfrm>
          <a:prstGeom prst="rect">
            <a:avLst/>
          </a:prstGeom>
        </p:spPr>
      </p:pic>
      <p:cxnSp>
        <p:nvCxnSpPr>
          <p:cNvPr id="13" name="Elbow Connector 12"/>
          <p:cNvCxnSpPr/>
          <p:nvPr/>
        </p:nvCxnSpPr>
        <p:spPr>
          <a:xfrm flipV="1">
            <a:off x="3395034" y="1969221"/>
            <a:ext cx="1393215" cy="659394"/>
          </a:xfrm>
          <a:prstGeom prst="bentConnector3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/>
          <p:nvPr/>
        </p:nvCxnSpPr>
        <p:spPr>
          <a:xfrm>
            <a:off x="3395034" y="2761341"/>
            <a:ext cx="1445050" cy="438156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/>
          <p:nvPr/>
        </p:nvCxnSpPr>
        <p:spPr>
          <a:xfrm>
            <a:off x="3395034" y="3141180"/>
            <a:ext cx="1393215" cy="200872"/>
          </a:xfrm>
          <a:prstGeom prst="bentConnector3">
            <a:avLst>
              <a:gd name="adj1" fmla="val 50000"/>
            </a:avLst>
          </a:prstGeom>
          <a:ln>
            <a:solidFill>
              <a:srgbClr val="E6A5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/>
          <p:nvPr/>
        </p:nvCxnSpPr>
        <p:spPr>
          <a:xfrm flipV="1">
            <a:off x="3395034" y="3277650"/>
            <a:ext cx="1496885" cy="130235"/>
          </a:xfrm>
          <a:prstGeom prst="bentConnector3">
            <a:avLst>
              <a:gd name="adj1" fmla="val 50000"/>
            </a:avLst>
          </a:prstGeom>
          <a:ln>
            <a:solidFill>
              <a:srgbClr val="E6A5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dc-moto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867" y="1873111"/>
            <a:ext cx="1783114" cy="1324599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3850718" y="1677729"/>
            <a:ext cx="0" cy="81556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3395034" y="1677729"/>
            <a:ext cx="2482992" cy="815561"/>
            <a:chOff x="3395034" y="1491313"/>
            <a:chExt cx="2482992" cy="815561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3395034" y="2306874"/>
              <a:ext cx="455684" cy="0"/>
            </a:xfrm>
            <a:prstGeom prst="line">
              <a:avLst/>
            </a:prstGeom>
            <a:ln>
              <a:solidFill>
                <a:srgbClr val="98480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850718" y="1491313"/>
              <a:ext cx="2027308" cy="0"/>
            </a:xfrm>
            <a:prstGeom prst="line">
              <a:avLst/>
            </a:prstGeom>
            <a:ln>
              <a:solidFill>
                <a:srgbClr val="98480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5878026" y="1491313"/>
              <a:ext cx="0" cy="553417"/>
            </a:xfrm>
            <a:prstGeom prst="line">
              <a:avLst/>
            </a:prstGeom>
            <a:ln>
              <a:solidFill>
                <a:srgbClr val="98480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/>
          <p:cNvCxnSpPr/>
          <p:nvPr/>
        </p:nvCxnSpPr>
        <p:spPr>
          <a:xfrm>
            <a:off x="4509011" y="3769062"/>
            <a:ext cx="0" cy="14621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509011" y="5231248"/>
            <a:ext cx="435397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endCxn id="2" idx="3"/>
          </p:cNvCxnSpPr>
          <p:nvPr/>
        </p:nvCxnSpPr>
        <p:spPr>
          <a:xfrm flipV="1">
            <a:off x="8862981" y="2535411"/>
            <a:ext cx="0" cy="26958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2" idx="3"/>
          </p:cNvCxnSpPr>
          <p:nvPr/>
        </p:nvCxnSpPr>
        <p:spPr>
          <a:xfrm>
            <a:off x="8685963" y="2535411"/>
            <a:ext cx="17701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/>
          <p:nvPr/>
        </p:nvCxnSpPr>
        <p:spPr>
          <a:xfrm rot="10800000">
            <a:off x="6076096" y="1677730"/>
            <a:ext cx="2603518" cy="297843"/>
          </a:xfrm>
          <a:prstGeom prst="bentConnector3">
            <a:avLst>
              <a:gd name="adj1" fmla="val -569"/>
            </a:avLst>
          </a:prstGeom>
          <a:ln>
            <a:solidFill>
              <a:srgbClr val="98480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076096" y="1677729"/>
            <a:ext cx="0" cy="553417"/>
          </a:xfrm>
          <a:prstGeom prst="line">
            <a:avLst/>
          </a:prstGeom>
          <a:ln>
            <a:solidFill>
              <a:srgbClr val="98480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/>
          <p:nvPr/>
        </p:nvCxnSpPr>
        <p:spPr>
          <a:xfrm>
            <a:off x="3395034" y="3277650"/>
            <a:ext cx="1113977" cy="491412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737392" y="206843"/>
            <a:ext cx="1692374" cy="1052572"/>
            <a:chOff x="737392" y="408466"/>
            <a:chExt cx="1692374" cy="1052572"/>
          </a:xfrm>
        </p:grpSpPr>
        <p:pic>
          <p:nvPicPr>
            <p:cNvPr id="57" name="Picture 56" descr="Raspi_Colour_R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392" y="408466"/>
              <a:ext cx="873165" cy="1052572"/>
            </a:xfrm>
            <a:prstGeom prst="rect">
              <a:avLst/>
            </a:prstGeom>
          </p:spPr>
        </p:pic>
        <p:pic>
          <p:nvPicPr>
            <p:cNvPr id="58" name="Picture 57" descr="java-logo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5688" y="408466"/>
              <a:ext cx="574078" cy="1052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0539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85995" y="2613152"/>
            <a:ext cx="7679467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t_mono-Regular"/>
                <a:cs typeface="bt_mono-Regular"/>
              </a:rPr>
              <a:t>Let’s use Wiring Pi to test the circuits</a:t>
            </a:r>
          </a:p>
          <a:p>
            <a:endParaRPr lang="en-US" dirty="0">
              <a:latin typeface="bt_mono-Regular"/>
              <a:cs typeface="bt_mono-Regular"/>
            </a:endParaRPr>
          </a:p>
          <a:p>
            <a:r>
              <a:rPr lang="en-US" b="1" dirty="0" smtClean="0">
                <a:latin typeface="bt_mono-Regular"/>
                <a:cs typeface="bt_mono-Regular"/>
              </a:rPr>
              <a:t>$ </a:t>
            </a:r>
            <a:r>
              <a:rPr lang="en-US" b="1" dirty="0" err="1" smtClean="0">
                <a:latin typeface="bt_mono-Regular"/>
                <a:cs typeface="bt_mono-Regular"/>
              </a:rPr>
              <a:t>sudo</a:t>
            </a:r>
            <a:r>
              <a:rPr lang="en-US" b="1" dirty="0" smtClean="0">
                <a:latin typeface="bt_mono-Regular"/>
                <a:cs typeface="bt_mono-Regular"/>
              </a:rPr>
              <a:t> </a:t>
            </a:r>
            <a:r>
              <a:rPr lang="en-US" b="1" dirty="0" err="1" smtClean="0">
                <a:latin typeface="bt_mono-Regular"/>
                <a:cs typeface="bt_mono-Regular"/>
              </a:rPr>
              <a:t>gpio</a:t>
            </a:r>
            <a:r>
              <a:rPr lang="en-US" b="1" dirty="0" smtClean="0">
                <a:latin typeface="bt_mono-Regular"/>
                <a:cs typeface="bt_mono-Regular"/>
              </a:rPr>
              <a:t> mode 1 output</a:t>
            </a:r>
          </a:p>
          <a:p>
            <a:r>
              <a:rPr lang="en-US" b="1" dirty="0" smtClean="0">
                <a:latin typeface="bt_mono-Regular"/>
                <a:cs typeface="bt_mono-Regular"/>
              </a:rPr>
              <a:t>$ </a:t>
            </a:r>
            <a:r>
              <a:rPr lang="en-US" b="1" dirty="0" err="1">
                <a:latin typeface="bt_mono-Regular"/>
                <a:cs typeface="bt_mono-Regular"/>
              </a:rPr>
              <a:t>s</a:t>
            </a:r>
            <a:r>
              <a:rPr lang="en-US" b="1" dirty="0" err="1" smtClean="0">
                <a:latin typeface="bt_mono-Regular"/>
                <a:cs typeface="bt_mono-Regular"/>
              </a:rPr>
              <a:t>udo</a:t>
            </a:r>
            <a:r>
              <a:rPr lang="en-US" b="1" dirty="0" smtClean="0">
                <a:latin typeface="bt_mono-Regular"/>
                <a:cs typeface="bt_mono-Regular"/>
              </a:rPr>
              <a:t> </a:t>
            </a:r>
            <a:r>
              <a:rPr lang="en-US" b="1" dirty="0" err="1" smtClean="0">
                <a:latin typeface="bt_mono-Regular"/>
                <a:cs typeface="bt_mono-Regular"/>
              </a:rPr>
              <a:t>gpio</a:t>
            </a:r>
            <a:r>
              <a:rPr lang="en-US" b="1" dirty="0" smtClean="0">
                <a:latin typeface="bt_mono-Regular"/>
                <a:cs typeface="bt_mono-Regular"/>
              </a:rPr>
              <a:t> mode 4 output</a:t>
            </a:r>
          </a:p>
          <a:p>
            <a:endParaRPr lang="en-US" b="1" dirty="0">
              <a:latin typeface="bt_mono-Regular"/>
              <a:cs typeface="bt_mono-Regular"/>
            </a:endParaRPr>
          </a:p>
          <a:p>
            <a:r>
              <a:rPr lang="en-US" b="1" dirty="0" smtClean="0">
                <a:latin typeface="bt_mono-Regular"/>
                <a:cs typeface="bt_mono-Regular"/>
              </a:rPr>
              <a:t>$ </a:t>
            </a:r>
            <a:r>
              <a:rPr lang="en-US" b="1" dirty="0" err="1" smtClean="0">
                <a:latin typeface="bt_mono-Regular"/>
                <a:cs typeface="bt_mono-Regular"/>
              </a:rPr>
              <a:t>sudo</a:t>
            </a:r>
            <a:r>
              <a:rPr lang="en-US" b="1" dirty="0" smtClean="0">
                <a:latin typeface="bt_mono-Regular"/>
                <a:cs typeface="bt_mono-Regular"/>
              </a:rPr>
              <a:t> </a:t>
            </a:r>
            <a:r>
              <a:rPr lang="en-US" b="1" dirty="0" err="1" smtClean="0">
                <a:latin typeface="bt_mono-Regular"/>
                <a:cs typeface="bt_mono-Regular"/>
              </a:rPr>
              <a:t>gpio</a:t>
            </a:r>
            <a:r>
              <a:rPr lang="en-US" b="1" dirty="0" smtClean="0">
                <a:latin typeface="bt_mono-Regular"/>
                <a:cs typeface="bt_mono-Regular"/>
              </a:rPr>
              <a:t> write 1 1</a:t>
            </a:r>
          </a:p>
          <a:p>
            <a:r>
              <a:rPr lang="en-US" b="1" dirty="0" smtClean="0">
                <a:latin typeface="bt_mono-Regular"/>
                <a:cs typeface="bt_mono-Regular"/>
              </a:rPr>
              <a:t>$ </a:t>
            </a:r>
            <a:r>
              <a:rPr lang="en-US" b="1" dirty="0" err="1" smtClean="0">
                <a:latin typeface="bt_mono-Regular"/>
                <a:cs typeface="bt_mono-Regular"/>
              </a:rPr>
              <a:t>sudo</a:t>
            </a:r>
            <a:r>
              <a:rPr lang="en-US" b="1" dirty="0" smtClean="0">
                <a:latin typeface="bt_mono-Regular"/>
                <a:cs typeface="bt_mono-Regular"/>
              </a:rPr>
              <a:t> </a:t>
            </a:r>
            <a:r>
              <a:rPr lang="en-US" b="1" dirty="0" err="1">
                <a:latin typeface="bt_mono-Regular"/>
                <a:cs typeface="bt_mono-Regular"/>
              </a:rPr>
              <a:t>gpio</a:t>
            </a:r>
            <a:r>
              <a:rPr lang="en-US" b="1" dirty="0">
                <a:latin typeface="bt_mono-Regular"/>
                <a:cs typeface="bt_mono-Regular"/>
              </a:rPr>
              <a:t> write 1 1</a:t>
            </a:r>
          </a:p>
          <a:p>
            <a:endParaRPr lang="en-US" b="1" dirty="0">
              <a:latin typeface="bt_mono-Regular"/>
              <a:cs typeface="bt_mono-Regular"/>
            </a:endParaRPr>
          </a:p>
          <a:p>
            <a:r>
              <a:rPr lang="en-US" b="1" dirty="0" smtClean="0">
                <a:latin typeface="bt_mono-Regular"/>
                <a:cs typeface="bt_mono-Regular"/>
              </a:rPr>
              <a:t>$ </a:t>
            </a:r>
            <a:r>
              <a:rPr lang="en-US" b="1" dirty="0" err="1" smtClean="0">
                <a:latin typeface="bt_mono-Regular"/>
                <a:cs typeface="bt_mono-Regular"/>
              </a:rPr>
              <a:t>sudo</a:t>
            </a:r>
            <a:r>
              <a:rPr lang="en-US" b="1" dirty="0" smtClean="0">
                <a:latin typeface="bt_mono-Regular"/>
                <a:cs typeface="bt_mono-Regular"/>
              </a:rPr>
              <a:t> </a:t>
            </a:r>
            <a:r>
              <a:rPr lang="en-US" b="1" dirty="0" err="1" smtClean="0">
                <a:latin typeface="bt_mono-Regular"/>
                <a:cs typeface="bt_mono-Regular"/>
              </a:rPr>
              <a:t>gpio</a:t>
            </a:r>
            <a:r>
              <a:rPr lang="en-US" b="1" dirty="0" smtClean="0">
                <a:latin typeface="bt_mono-Regular"/>
                <a:cs typeface="bt_mono-Regular"/>
              </a:rPr>
              <a:t> write 1 0</a:t>
            </a:r>
            <a:endParaRPr lang="en-US" b="1" dirty="0">
              <a:latin typeface="bt_mono-Regular"/>
              <a:cs typeface="bt_mono-Regular"/>
            </a:endParaRPr>
          </a:p>
          <a:p>
            <a:r>
              <a:rPr lang="en-US" b="1" dirty="0" smtClean="0">
                <a:latin typeface="bt_mono-Regular"/>
                <a:cs typeface="bt_mono-Regular"/>
              </a:rPr>
              <a:t>$ </a:t>
            </a:r>
            <a:r>
              <a:rPr lang="en-US" b="1" dirty="0" err="1" smtClean="0">
                <a:latin typeface="bt_mono-Regular"/>
                <a:cs typeface="bt_mono-Regular"/>
              </a:rPr>
              <a:t>sudo</a:t>
            </a:r>
            <a:r>
              <a:rPr lang="en-US" b="1" dirty="0" smtClean="0">
                <a:latin typeface="bt_mono-Regular"/>
                <a:cs typeface="bt_mono-Regular"/>
              </a:rPr>
              <a:t> </a:t>
            </a:r>
            <a:r>
              <a:rPr lang="en-US" b="1" dirty="0" err="1">
                <a:latin typeface="bt_mono-Regular"/>
                <a:cs typeface="bt_mono-Regular"/>
              </a:rPr>
              <a:t>gpio</a:t>
            </a:r>
            <a:r>
              <a:rPr lang="en-US" b="1" dirty="0">
                <a:latin typeface="bt_mono-Regular"/>
                <a:cs typeface="bt_mono-Regular"/>
              </a:rPr>
              <a:t> write 1 </a:t>
            </a:r>
            <a:r>
              <a:rPr lang="en-US" b="1" dirty="0" smtClean="0">
                <a:latin typeface="bt_mono-Regular"/>
                <a:cs typeface="bt_mono-Regular"/>
              </a:rPr>
              <a:t>0</a:t>
            </a:r>
            <a:endParaRPr lang="en-US" b="1" dirty="0">
              <a:latin typeface="bt_mono-Regular"/>
              <a:cs typeface="bt_mono-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78278" y="206843"/>
            <a:ext cx="56879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bt_mono-Bold"/>
                <a:cs typeface="bt_mono-Bold"/>
              </a:rPr>
              <a:t>Our Lab: Create a Candy Vending Machine</a:t>
            </a:r>
            <a:endParaRPr lang="en-US" sz="3200" b="1" dirty="0">
              <a:latin typeface="bt_mono-Bold"/>
              <a:cs typeface="bt_mono-Bold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37392" y="206843"/>
            <a:ext cx="1692374" cy="1052572"/>
            <a:chOff x="737392" y="408466"/>
            <a:chExt cx="1692374" cy="1052572"/>
          </a:xfrm>
        </p:grpSpPr>
        <p:pic>
          <p:nvPicPr>
            <p:cNvPr id="9" name="Picture 8" descr="Raspi_Colour_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392" y="408466"/>
              <a:ext cx="873165" cy="1052572"/>
            </a:xfrm>
            <a:prstGeom prst="rect">
              <a:avLst/>
            </a:prstGeom>
          </p:spPr>
        </p:pic>
        <p:pic>
          <p:nvPicPr>
            <p:cNvPr id="12" name="Picture 11" descr="java-logo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5688" y="408466"/>
              <a:ext cx="574078" cy="1052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9058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37392" y="1809240"/>
            <a:ext cx="7628827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bt_mono-Regular"/>
                <a:cs typeface="bt_mono-Regular"/>
              </a:rPr>
              <a:t>Copy the </a:t>
            </a:r>
            <a:r>
              <a:rPr lang="en-US" sz="1600" b="1" dirty="0" err="1" smtClean="0">
                <a:latin typeface="bt_mono-Regular"/>
                <a:cs typeface="bt_mono-Regular"/>
              </a:rPr>
              <a:t>dio.jar</a:t>
            </a:r>
            <a:r>
              <a:rPr lang="en-US" sz="1600" dirty="0" smtClean="0">
                <a:latin typeface="bt_mono-Regular"/>
                <a:cs typeface="bt_mono-Regular"/>
              </a:rPr>
              <a:t> compiled in your Raspberry Pi to your machine</a:t>
            </a:r>
          </a:p>
          <a:p>
            <a:endParaRPr lang="en-US" b="1" dirty="0">
              <a:latin typeface="bt_mono-Regular"/>
              <a:cs typeface="bt_mono-Regular"/>
            </a:endParaRPr>
          </a:p>
          <a:p>
            <a:r>
              <a:rPr lang="en-US" b="1" dirty="0" smtClean="0">
                <a:latin typeface="bt_mono-Regular"/>
                <a:cs typeface="bt_mono-Regular"/>
              </a:rPr>
              <a:t>$ </a:t>
            </a:r>
            <a:r>
              <a:rPr lang="en-US" b="1" dirty="0" err="1" smtClean="0">
                <a:latin typeface="bt_mono-Regular"/>
                <a:cs typeface="bt_mono-Regular"/>
              </a:rPr>
              <a:t>scp</a:t>
            </a:r>
            <a:r>
              <a:rPr lang="en-US" b="1" dirty="0" smtClean="0">
                <a:latin typeface="bt_mono-Regular"/>
                <a:cs typeface="bt_mono-Regular"/>
              </a:rPr>
              <a:t> ~/</a:t>
            </a:r>
            <a:r>
              <a:rPr lang="en-US" b="1" dirty="0" err="1" smtClean="0">
                <a:latin typeface="bt_mono-Regular"/>
                <a:cs typeface="bt_mono-Regular"/>
              </a:rPr>
              <a:t>deviceio</a:t>
            </a:r>
            <a:r>
              <a:rPr lang="en-US" b="1" dirty="0" smtClean="0">
                <a:latin typeface="bt_mono-Regular"/>
                <a:cs typeface="bt_mono-Regular"/>
              </a:rPr>
              <a:t>/</a:t>
            </a:r>
            <a:r>
              <a:rPr lang="en-US" b="1" dirty="0" err="1" smtClean="0">
                <a:latin typeface="bt_mono-Regular"/>
                <a:cs typeface="bt_mono-Regular"/>
              </a:rPr>
              <a:t>dev</a:t>
            </a:r>
            <a:r>
              <a:rPr lang="en-US" b="1" dirty="0" smtClean="0">
                <a:latin typeface="bt_mono-Regular"/>
                <a:cs typeface="bt_mono-Regular"/>
              </a:rPr>
              <a:t>/build/jar/</a:t>
            </a:r>
            <a:r>
              <a:rPr lang="en-US" b="1" dirty="0" err="1" smtClean="0">
                <a:latin typeface="bt_mono-Regular"/>
                <a:cs typeface="bt_mono-Regular"/>
              </a:rPr>
              <a:t>dio.jar</a:t>
            </a:r>
            <a:r>
              <a:rPr lang="en-US" b="1" dirty="0" smtClean="0">
                <a:latin typeface="bt_mono-Regular"/>
                <a:cs typeface="bt_mono-Regular"/>
              </a:rPr>
              <a:t> &lt;your-user&gt;@&lt;</a:t>
            </a:r>
            <a:r>
              <a:rPr lang="en-US" b="1" dirty="0" err="1" smtClean="0">
                <a:latin typeface="bt_mono-Regular"/>
                <a:cs typeface="bt_mono-Regular"/>
              </a:rPr>
              <a:t>yourmachineip</a:t>
            </a:r>
            <a:r>
              <a:rPr lang="en-US" b="1" dirty="0" smtClean="0">
                <a:latin typeface="bt_mono-Regular"/>
                <a:cs typeface="bt_mono-Regular"/>
              </a:rPr>
              <a:t>&gt;:~/</a:t>
            </a:r>
            <a:r>
              <a:rPr lang="en-US" b="1" dirty="0" err="1" smtClean="0">
                <a:latin typeface="bt_mono-Regular"/>
                <a:cs typeface="bt_mono-Regular"/>
              </a:rPr>
              <a:t>dio.jar</a:t>
            </a:r>
            <a:endParaRPr lang="en-US" b="1" dirty="0" smtClean="0">
              <a:latin typeface="bt_mono-Regular"/>
              <a:cs typeface="bt_mono-Regular"/>
            </a:endParaRPr>
          </a:p>
          <a:p>
            <a:endParaRPr lang="en-US" b="1" dirty="0">
              <a:latin typeface="bt_mono-Regular"/>
              <a:cs typeface="bt_mono-Regular"/>
            </a:endParaRPr>
          </a:p>
          <a:p>
            <a:r>
              <a:rPr lang="en-US" dirty="0" smtClean="0">
                <a:latin typeface="bt_mono-Regular"/>
                <a:cs typeface="bt_mono-Regular"/>
              </a:rPr>
              <a:t>Or use </a:t>
            </a:r>
            <a:r>
              <a:rPr lang="en-US" dirty="0" err="1" smtClean="0">
                <a:latin typeface="bt_mono-Regular"/>
                <a:cs typeface="bt_mono-Regular"/>
              </a:rPr>
              <a:t>yout</a:t>
            </a:r>
            <a:r>
              <a:rPr lang="en-US" dirty="0" smtClean="0">
                <a:latin typeface="bt_mono-Regular"/>
                <a:cs typeface="bt_mono-Regular"/>
              </a:rPr>
              <a:t> </a:t>
            </a:r>
            <a:r>
              <a:rPr lang="en-US" dirty="0" err="1" smtClean="0">
                <a:latin typeface="bt_mono-Regular"/>
                <a:cs typeface="bt_mono-Regular"/>
              </a:rPr>
              <a:t>WinSCP</a:t>
            </a:r>
            <a:endParaRPr lang="en-US" dirty="0">
              <a:latin typeface="bt_mono-Regular"/>
              <a:cs typeface="bt_mono-Regular"/>
            </a:endParaRPr>
          </a:p>
          <a:p>
            <a:endParaRPr lang="en-US" dirty="0">
              <a:latin typeface="bt_mono-Regular"/>
              <a:cs typeface="bt_mono-Regular"/>
            </a:endParaRPr>
          </a:p>
          <a:p>
            <a:r>
              <a:rPr lang="en-US" dirty="0" smtClean="0">
                <a:latin typeface="bt_mono-Regular"/>
                <a:cs typeface="bt_mono-Regular"/>
              </a:rPr>
              <a:t>Add it your Maven local repository</a:t>
            </a:r>
          </a:p>
          <a:p>
            <a:endParaRPr lang="en-US" dirty="0">
              <a:latin typeface="bt_mono-Regular"/>
              <a:cs typeface="bt_mono-Regular"/>
            </a:endParaRPr>
          </a:p>
          <a:p>
            <a:r>
              <a:rPr lang="en-US" b="1" dirty="0" smtClean="0">
                <a:latin typeface="bt_mono-Regular"/>
                <a:cs typeface="bt_mono-Regular"/>
              </a:rPr>
              <a:t>$ </a:t>
            </a:r>
            <a:r>
              <a:rPr lang="en-US" b="1" dirty="0" err="1" smtClean="0">
                <a:latin typeface="bt_mono-Regular"/>
                <a:cs typeface="bt_mono-Regular"/>
              </a:rPr>
              <a:t>mvn</a:t>
            </a:r>
            <a:r>
              <a:rPr lang="en-US" b="1" dirty="0" smtClean="0">
                <a:latin typeface="bt_mono-Regular"/>
                <a:cs typeface="bt_mono-Regular"/>
              </a:rPr>
              <a:t> </a:t>
            </a:r>
            <a:r>
              <a:rPr lang="en-US" b="1" dirty="0" err="1">
                <a:latin typeface="bt_mono-Regular"/>
                <a:cs typeface="bt_mono-Regular"/>
              </a:rPr>
              <a:t>install:install-file</a:t>
            </a:r>
            <a:r>
              <a:rPr lang="en-US" b="1" dirty="0">
                <a:latin typeface="bt_mono-Regular"/>
                <a:cs typeface="bt_mono-Regular"/>
              </a:rPr>
              <a:t> -</a:t>
            </a:r>
            <a:r>
              <a:rPr lang="en-US" b="1" dirty="0" err="1">
                <a:latin typeface="bt_mono-Regular"/>
                <a:cs typeface="bt_mono-Regular"/>
              </a:rPr>
              <a:t>Dfile</a:t>
            </a:r>
            <a:r>
              <a:rPr lang="en-US" b="1" dirty="0" smtClean="0">
                <a:latin typeface="bt_mono-Regular"/>
                <a:cs typeface="bt_mono-Regular"/>
              </a:rPr>
              <a:t>=~/</a:t>
            </a:r>
            <a:r>
              <a:rPr lang="en-US" b="1" dirty="0" err="1" smtClean="0">
                <a:latin typeface="bt_mono-Regular"/>
                <a:cs typeface="bt_mono-Regular"/>
              </a:rPr>
              <a:t>dio.jar</a:t>
            </a:r>
            <a:r>
              <a:rPr lang="en-US" b="1" dirty="0" smtClean="0">
                <a:latin typeface="bt_mono-Regular"/>
                <a:cs typeface="bt_mono-Regular"/>
              </a:rPr>
              <a:t> -</a:t>
            </a:r>
            <a:r>
              <a:rPr lang="en-US" b="1" dirty="0" err="1">
                <a:latin typeface="bt_mono-Regular"/>
                <a:cs typeface="bt_mono-Regular"/>
              </a:rPr>
              <a:t>DgroupId</a:t>
            </a:r>
            <a:r>
              <a:rPr lang="en-US" b="1" dirty="0" smtClean="0">
                <a:latin typeface="bt_mono-Regular"/>
                <a:cs typeface="bt_mono-Regular"/>
              </a:rPr>
              <a:t>=</a:t>
            </a:r>
            <a:r>
              <a:rPr lang="en-US" b="1" dirty="0" err="1" smtClean="0">
                <a:latin typeface="bt_mono-Regular"/>
                <a:cs typeface="bt_mono-Regular"/>
              </a:rPr>
              <a:t>jdk.dio</a:t>
            </a:r>
            <a:r>
              <a:rPr lang="en-US" b="1" dirty="0" smtClean="0">
                <a:latin typeface="bt_mono-Regular"/>
                <a:cs typeface="bt_mono-Regular"/>
              </a:rPr>
              <a:t> -</a:t>
            </a:r>
            <a:r>
              <a:rPr lang="en-US" b="1" dirty="0" err="1">
                <a:latin typeface="bt_mono-Regular"/>
                <a:cs typeface="bt_mono-Regular"/>
              </a:rPr>
              <a:t>DartifactId</a:t>
            </a:r>
            <a:r>
              <a:rPr lang="en-US" b="1" dirty="0" smtClean="0">
                <a:latin typeface="bt_mono-Regular"/>
                <a:cs typeface="bt_mono-Regular"/>
              </a:rPr>
              <a:t>=device-</a:t>
            </a:r>
            <a:r>
              <a:rPr lang="en-US" b="1" dirty="0" err="1" smtClean="0">
                <a:latin typeface="bt_mono-Regular"/>
                <a:cs typeface="bt_mono-Regular"/>
              </a:rPr>
              <a:t>io</a:t>
            </a:r>
            <a:r>
              <a:rPr lang="en-US" b="1" dirty="0" smtClean="0">
                <a:latin typeface="bt_mono-Regular"/>
                <a:cs typeface="bt_mono-Regular"/>
              </a:rPr>
              <a:t> </a:t>
            </a:r>
            <a:r>
              <a:rPr lang="en-US" b="1" dirty="0">
                <a:latin typeface="bt_mono-Regular"/>
                <a:cs typeface="bt_mono-Regular"/>
              </a:rPr>
              <a:t>-</a:t>
            </a:r>
            <a:r>
              <a:rPr lang="en-US" b="1" dirty="0" err="1">
                <a:latin typeface="bt_mono-Regular"/>
                <a:cs typeface="bt_mono-Regular"/>
              </a:rPr>
              <a:t>Dversion</a:t>
            </a:r>
            <a:r>
              <a:rPr lang="en-US" b="1" dirty="0" smtClean="0">
                <a:latin typeface="bt_mono-Regular"/>
                <a:cs typeface="bt_mono-Regular"/>
              </a:rPr>
              <a:t>=1.0 -</a:t>
            </a:r>
            <a:r>
              <a:rPr lang="en-US" b="1" dirty="0" err="1">
                <a:latin typeface="bt_mono-Regular"/>
                <a:cs typeface="bt_mono-Regular"/>
              </a:rPr>
              <a:t>Dpackaging</a:t>
            </a:r>
            <a:r>
              <a:rPr lang="en-US" b="1" dirty="0" smtClean="0">
                <a:latin typeface="bt_mono-Regular"/>
                <a:cs typeface="bt_mono-Regular"/>
              </a:rPr>
              <a:t>=jar -</a:t>
            </a:r>
            <a:r>
              <a:rPr lang="en-US" b="1" dirty="0" err="1">
                <a:latin typeface="bt_mono-Regular"/>
                <a:cs typeface="bt_mono-Regular"/>
              </a:rPr>
              <a:t>DgeneratePom</a:t>
            </a:r>
            <a:r>
              <a:rPr lang="en-US" b="1" dirty="0">
                <a:latin typeface="bt_mono-Regular"/>
                <a:cs typeface="bt_mono-Regular"/>
              </a:rPr>
              <a:t>=</a:t>
            </a:r>
            <a:r>
              <a:rPr lang="en-US" b="1" dirty="0" smtClean="0">
                <a:latin typeface="bt_mono-Regular"/>
                <a:cs typeface="bt_mono-Regular"/>
              </a:rPr>
              <a:t>true</a:t>
            </a:r>
          </a:p>
          <a:p>
            <a:endParaRPr lang="en-US" b="1" dirty="0">
              <a:latin typeface="bt_mono-Regular"/>
              <a:cs typeface="bt_mono-Regular"/>
            </a:endParaRPr>
          </a:p>
          <a:p>
            <a:r>
              <a:rPr lang="en-US" dirty="0">
                <a:latin typeface="bt_mono-Regular"/>
                <a:cs typeface="bt_mono-Regular"/>
              </a:rPr>
              <a:t>Open the </a:t>
            </a:r>
            <a:r>
              <a:rPr lang="en-US" b="1" dirty="0" err="1">
                <a:latin typeface="bt_mono-Regular"/>
                <a:cs typeface="bt_mono-Regular"/>
              </a:rPr>
              <a:t>Netbeans</a:t>
            </a:r>
            <a:r>
              <a:rPr lang="en-US" dirty="0">
                <a:latin typeface="bt_mono-Regular"/>
                <a:cs typeface="bt_mono-Regular"/>
              </a:rPr>
              <a:t> and at Team-&gt;</a:t>
            </a:r>
            <a:r>
              <a:rPr lang="en-US" dirty="0" err="1">
                <a:latin typeface="bt_mono-Regular"/>
                <a:cs typeface="bt_mono-Regular"/>
              </a:rPr>
              <a:t>Git</a:t>
            </a:r>
            <a:r>
              <a:rPr lang="en-US" dirty="0">
                <a:latin typeface="bt_mono-Regular"/>
                <a:cs typeface="bt_mono-Regular"/>
              </a:rPr>
              <a:t>-&gt;Clone Repository</a:t>
            </a:r>
          </a:p>
          <a:p>
            <a:endParaRPr lang="en-US" dirty="0">
              <a:latin typeface="bt_mono-Regular"/>
              <a:cs typeface="bt_mono-Regular"/>
            </a:endParaRPr>
          </a:p>
          <a:p>
            <a:r>
              <a:rPr lang="en-US" b="1" dirty="0">
                <a:latin typeface="bt_mono-Regular"/>
                <a:cs typeface="bt_mono-Regular"/>
              </a:rPr>
              <a:t>https://</a:t>
            </a:r>
            <a:r>
              <a:rPr lang="en-US" b="1" dirty="0" err="1">
                <a:latin typeface="bt_mono-Regular"/>
                <a:cs typeface="bt_mono-Regular"/>
              </a:rPr>
              <a:t>github.com</a:t>
            </a:r>
            <a:r>
              <a:rPr lang="en-US" b="1" dirty="0">
                <a:latin typeface="bt_mono-Regular"/>
                <a:cs typeface="bt_mono-Regular"/>
              </a:rPr>
              <a:t>/</a:t>
            </a:r>
            <a:r>
              <a:rPr lang="en-US" b="1" dirty="0" err="1">
                <a:latin typeface="bt_mono-Regular"/>
                <a:cs typeface="bt_mono-Regular"/>
              </a:rPr>
              <a:t>jeffprestes</a:t>
            </a:r>
            <a:r>
              <a:rPr lang="en-US" b="1" dirty="0">
                <a:latin typeface="bt_mono-Regular"/>
                <a:cs typeface="bt_mono-Regular"/>
              </a:rPr>
              <a:t>/candies-client-native-</a:t>
            </a:r>
            <a:r>
              <a:rPr lang="en-US" b="1" dirty="0" err="1" smtClean="0">
                <a:latin typeface="bt_mono-Regular"/>
                <a:cs typeface="bt_mono-Regular"/>
              </a:rPr>
              <a:t>java.git</a:t>
            </a:r>
            <a:endParaRPr lang="en-US" b="1" dirty="0">
              <a:latin typeface="bt_mono-Regular"/>
              <a:cs typeface="bt_mono-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78278" y="206843"/>
            <a:ext cx="56879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bt_mono-Bold"/>
                <a:cs typeface="bt_mono-Bold"/>
              </a:rPr>
              <a:t>Our Lab: Create a Candy Vending Machine</a:t>
            </a:r>
            <a:endParaRPr lang="en-US" sz="3200" b="1" dirty="0">
              <a:latin typeface="bt_mono-Bold"/>
              <a:cs typeface="bt_mono-Bold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37392" y="206843"/>
            <a:ext cx="1692374" cy="1052572"/>
            <a:chOff x="737392" y="408466"/>
            <a:chExt cx="1692374" cy="1052572"/>
          </a:xfrm>
        </p:grpSpPr>
        <p:pic>
          <p:nvPicPr>
            <p:cNvPr id="9" name="Picture 8" descr="Raspi_Colour_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392" y="408466"/>
              <a:ext cx="873165" cy="1052572"/>
            </a:xfrm>
            <a:prstGeom prst="rect">
              <a:avLst/>
            </a:prstGeom>
          </p:spPr>
        </p:pic>
        <p:pic>
          <p:nvPicPr>
            <p:cNvPr id="12" name="Picture 11" descr="java-logo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5688" y="408466"/>
              <a:ext cx="574078" cy="1052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4949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usenetbean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724" y="500987"/>
            <a:ext cx="3975681" cy="576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86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ow-me-the-source-yod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5240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475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24346" y="1603620"/>
            <a:ext cx="8098222" cy="5016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bt_mono-Regular"/>
                <a:cs typeface="bt_mono-Regular"/>
              </a:rPr>
              <a:t>Copy the </a:t>
            </a:r>
            <a:r>
              <a:rPr lang="en-US" sz="1600" b="1" dirty="0" smtClean="0">
                <a:latin typeface="bt_mono-Regular"/>
                <a:cs typeface="bt_mono-Regular"/>
              </a:rPr>
              <a:t>jar</a:t>
            </a:r>
            <a:r>
              <a:rPr lang="en-US" sz="1600" dirty="0" smtClean="0">
                <a:latin typeface="bt_mono-Regular"/>
                <a:cs typeface="bt_mono-Regular"/>
              </a:rPr>
              <a:t> compiled with Dependencies to home’s directory of pi user.</a:t>
            </a:r>
          </a:p>
          <a:p>
            <a:endParaRPr lang="en-US" b="1" dirty="0" smtClean="0">
              <a:latin typeface="bt_mono-Regular"/>
              <a:cs typeface="bt_mono-Regular"/>
            </a:endParaRPr>
          </a:p>
          <a:p>
            <a:r>
              <a:rPr lang="en-US" b="1" dirty="0" smtClean="0">
                <a:latin typeface="bt_mono-Regular"/>
                <a:cs typeface="bt_mono-Regular"/>
              </a:rPr>
              <a:t>Now it’s time to edit GPIO permissions in </a:t>
            </a:r>
            <a:r>
              <a:rPr lang="en-US" b="1" dirty="0" err="1" smtClean="0">
                <a:latin typeface="bt_mono-Regular"/>
                <a:cs typeface="bt_mono-Regular"/>
              </a:rPr>
              <a:t>gpio.policy</a:t>
            </a:r>
            <a:r>
              <a:rPr lang="en-US" b="1" dirty="0" smtClean="0">
                <a:latin typeface="bt_mono-Regular"/>
                <a:cs typeface="bt_mono-Regular"/>
              </a:rPr>
              <a:t> file</a:t>
            </a:r>
          </a:p>
          <a:p>
            <a:endParaRPr lang="en-US" b="1" dirty="0">
              <a:latin typeface="bt_mono-Regular"/>
              <a:cs typeface="bt_mono-Regular"/>
            </a:endParaRPr>
          </a:p>
          <a:p>
            <a:r>
              <a:rPr lang="en-US" dirty="0" smtClean="0">
                <a:latin typeface="bt_mono-Regular"/>
                <a:cs typeface="bt_mono-Regular"/>
              </a:rPr>
              <a:t>Copy it to home directory</a:t>
            </a:r>
          </a:p>
          <a:p>
            <a:endParaRPr lang="en-US" b="1" dirty="0">
              <a:latin typeface="bt_mono-Regular"/>
              <a:cs typeface="bt_mono-Regular"/>
            </a:endParaRPr>
          </a:p>
          <a:p>
            <a:r>
              <a:rPr lang="en-US" b="1" dirty="0" smtClean="0">
                <a:latin typeface="bt_mono-Regular"/>
                <a:cs typeface="bt_mono-Regular"/>
              </a:rPr>
              <a:t>$ </a:t>
            </a:r>
            <a:r>
              <a:rPr lang="en-US" b="1" dirty="0" err="1" smtClean="0">
                <a:latin typeface="bt_mono-Regular"/>
                <a:cs typeface="bt_mono-Regular"/>
              </a:rPr>
              <a:t>cp</a:t>
            </a:r>
            <a:r>
              <a:rPr lang="en-US" b="1" dirty="0" smtClean="0">
                <a:latin typeface="bt_mono-Regular"/>
                <a:cs typeface="bt_mono-Regular"/>
              </a:rPr>
              <a:t> ~/</a:t>
            </a:r>
            <a:r>
              <a:rPr lang="en-US" b="1" dirty="0" err="1" smtClean="0">
                <a:latin typeface="bt_mono-Regular"/>
                <a:cs typeface="bt_mono-Regular"/>
              </a:rPr>
              <a:t>deviceio</a:t>
            </a:r>
            <a:r>
              <a:rPr lang="en-US" b="1" dirty="0" smtClean="0">
                <a:latin typeface="bt_mono-Regular"/>
                <a:cs typeface="bt_mono-Regular"/>
              </a:rPr>
              <a:t>/</a:t>
            </a:r>
            <a:r>
              <a:rPr lang="en-US" b="1" dirty="0" err="1" smtClean="0">
                <a:latin typeface="bt_mono-Regular"/>
                <a:cs typeface="bt_mono-Regular"/>
              </a:rPr>
              <a:t>dev</a:t>
            </a:r>
            <a:r>
              <a:rPr lang="en-US" b="1" dirty="0" smtClean="0">
                <a:latin typeface="bt_mono-Regular"/>
                <a:cs typeface="bt_mono-Regular"/>
              </a:rPr>
              <a:t>/samples/</a:t>
            </a:r>
            <a:r>
              <a:rPr lang="en-US" b="1" dirty="0" err="1" smtClean="0">
                <a:latin typeface="bt_mono-Regular"/>
                <a:cs typeface="bt_mono-Regular"/>
              </a:rPr>
              <a:t>gpio</a:t>
            </a:r>
            <a:r>
              <a:rPr lang="en-US" b="1" dirty="0" smtClean="0">
                <a:latin typeface="bt_mono-Regular"/>
                <a:cs typeface="bt_mono-Regular"/>
              </a:rPr>
              <a:t>/</a:t>
            </a:r>
            <a:r>
              <a:rPr lang="en-US" b="1" dirty="0" err="1" smtClean="0">
                <a:latin typeface="bt_mono-Regular"/>
                <a:cs typeface="bt_mono-Regular"/>
              </a:rPr>
              <a:t>gpio.policy</a:t>
            </a:r>
            <a:r>
              <a:rPr lang="en-US" b="1" dirty="0" smtClean="0">
                <a:latin typeface="bt_mono-Regular"/>
                <a:cs typeface="bt_mono-Regular"/>
              </a:rPr>
              <a:t> ~/</a:t>
            </a:r>
            <a:r>
              <a:rPr lang="en-US" b="1" dirty="0" err="1" smtClean="0">
                <a:latin typeface="bt_mono-Regular"/>
                <a:cs typeface="bt_mono-Regular"/>
              </a:rPr>
              <a:t>gpio.policy</a:t>
            </a:r>
            <a:endParaRPr lang="en-US" b="1" dirty="0" smtClean="0">
              <a:latin typeface="bt_mono-Regular"/>
              <a:cs typeface="bt_mono-Regular"/>
            </a:endParaRPr>
          </a:p>
          <a:p>
            <a:endParaRPr lang="en-US" dirty="0">
              <a:latin typeface="bt_mono-Regular"/>
              <a:cs typeface="bt_mono-Regular"/>
            </a:endParaRPr>
          </a:p>
          <a:p>
            <a:r>
              <a:rPr lang="en-US" dirty="0" smtClean="0">
                <a:latin typeface="bt_mono-Regular"/>
                <a:cs typeface="bt_mono-Regular"/>
              </a:rPr>
              <a:t>And content must be like this</a:t>
            </a:r>
          </a:p>
          <a:p>
            <a:endParaRPr lang="en-US" dirty="0">
              <a:latin typeface="bt_mono-Regular"/>
              <a:cs typeface="bt_mono-Regular"/>
            </a:endParaRPr>
          </a:p>
          <a:p>
            <a:r>
              <a:rPr lang="en-US" sz="1400" dirty="0">
                <a:latin typeface="bt_mono-Regular"/>
                <a:cs typeface="bt_mono-Regular"/>
              </a:rPr>
              <a:t>grant {</a:t>
            </a:r>
          </a:p>
          <a:p>
            <a:r>
              <a:rPr lang="en-US" sz="1400" dirty="0">
                <a:latin typeface="bt_mono-Regular"/>
                <a:cs typeface="bt_mono-Regular"/>
              </a:rPr>
              <a:t>        // permissions for using GPIO pin 18 </a:t>
            </a:r>
            <a:r>
              <a:rPr lang="en-US" sz="1400" dirty="0" err="1">
                <a:latin typeface="bt_mono-Regular"/>
                <a:cs typeface="bt_mono-Regular"/>
              </a:rPr>
              <a:t>GPIOLEDSample</a:t>
            </a:r>
            <a:endParaRPr lang="en-US" sz="1400" dirty="0">
              <a:latin typeface="bt_mono-Regular"/>
              <a:cs typeface="bt_mono-Regular"/>
            </a:endParaRPr>
          </a:p>
          <a:p>
            <a:r>
              <a:rPr lang="en-US" sz="1400" dirty="0">
                <a:latin typeface="bt_mono-Regular"/>
                <a:cs typeface="bt_mono-Regular"/>
              </a:rPr>
              <a:t>        permission </a:t>
            </a:r>
            <a:r>
              <a:rPr lang="en-US" sz="1400" dirty="0" err="1">
                <a:latin typeface="bt_mono-Regular"/>
                <a:cs typeface="bt_mono-Regular"/>
              </a:rPr>
              <a:t>jdk.dio.gpio.GPIOPinPermission</a:t>
            </a:r>
            <a:r>
              <a:rPr lang="en-US" sz="1400" dirty="0">
                <a:latin typeface="bt_mono-Regular"/>
                <a:cs typeface="bt_mono-Regular"/>
              </a:rPr>
              <a:t> ":18";</a:t>
            </a:r>
          </a:p>
          <a:p>
            <a:r>
              <a:rPr lang="en-US" sz="1400" dirty="0">
                <a:latin typeface="bt_mono-Regular"/>
                <a:cs typeface="bt_mono-Regular"/>
              </a:rPr>
              <a:t>        permission </a:t>
            </a:r>
            <a:r>
              <a:rPr lang="en-US" sz="1400" dirty="0" err="1">
                <a:latin typeface="bt_mono-Regular"/>
                <a:cs typeface="bt_mono-Regular"/>
              </a:rPr>
              <a:t>jdk.dio.gpio.GPIOPinPermission</a:t>
            </a:r>
            <a:r>
              <a:rPr lang="en-US" sz="1400" dirty="0">
                <a:latin typeface="bt_mono-Regular"/>
                <a:cs typeface="bt_mono-Regular"/>
              </a:rPr>
              <a:t> "0:18";</a:t>
            </a:r>
          </a:p>
          <a:p>
            <a:r>
              <a:rPr lang="en-US" sz="1400" dirty="0">
                <a:latin typeface="bt_mono-Regular"/>
                <a:cs typeface="bt_mono-Regular"/>
              </a:rPr>
              <a:t>        permission </a:t>
            </a:r>
            <a:r>
              <a:rPr lang="en-US" sz="1400" dirty="0" err="1">
                <a:latin typeface="bt_mono-Regular"/>
                <a:cs typeface="bt_mono-Regular"/>
              </a:rPr>
              <a:t>jdk.dio.DeviceMgmtPermission</a:t>
            </a:r>
            <a:r>
              <a:rPr lang="en-US" sz="1400" dirty="0">
                <a:latin typeface="bt_mono-Regular"/>
                <a:cs typeface="bt_mono-Regular"/>
              </a:rPr>
              <a:t> "GPIO18:18", "open";</a:t>
            </a:r>
          </a:p>
          <a:p>
            <a:r>
              <a:rPr lang="en-US" sz="1400" dirty="0">
                <a:latin typeface="bt_mono-Regular"/>
                <a:cs typeface="bt_mono-Regular"/>
              </a:rPr>
              <a:t>        permission </a:t>
            </a:r>
            <a:r>
              <a:rPr lang="en-US" sz="1400" dirty="0" err="1">
                <a:latin typeface="bt_mono-Regular"/>
                <a:cs typeface="bt_mono-Regular"/>
              </a:rPr>
              <a:t>jdk.dio.gpio.GPIOPinPermission</a:t>
            </a:r>
            <a:r>
              <a:rPr lang="en-US" sz="1400" dirty="0">
                <a:latin typeface="bt_mono-Regular"/>
                <a:cs typeface="bt_mono-Regular"/>
              </a:rPr>
              <a:t> ":24";</a:t>
            </a:r>
          </a:p>
          <a:p>
            <a:r>
              <a:rPr lang="en-US" sz="1400" dirty="0">
                <a:latin typeface="bt_mono-Regular"/>
                <a:cs typeface="bt_mono-Regular"/>
              </a:rPr>
              <a:t>        permission </a:t>
            </a:r>
            <a:r>
              <a:rPr lang="en-US" sz="1400" dirty="0" err="1">
                <a:latin typeface="bt_mono-Regular"/>
                <a:cs typeface="bt_mono-Regular"/>
              </a:rPr>
              <a:t>jdk.dio.gpio.GPIOPinPermission</a:t>
            </a:r>
            <a:r>
              <a:rPr lang="en-US" sz="1400" dirty="0">
                <a:latin typeface="bt_mono-Regular"/>
                <a:cs typeface="bt_mono-Regular"/>
              </a:rPr>
              <a:t> "0:24";</a:t>
            </a:r>
          </a:p>
          <a:p>
            <a:r>
              <a:rPr lang="en-US" sz="1400" dirty="0">
                <a:latin typeface="bt_mono-Regular"/>
                <a:cs typeface="bt_mono-Regular"/>
              </a:rPr>
              <a:t>        permission </a:t>
            </a:r>
            <a:r>
              <a:rPr lang="en-US" sz="1400" dirty="0" err="1">
                <a:latin typeface="bt_mono-Regular"/>
                <a:cs typeface="bt_mono-Regular"/>
              </a:rPr>
              <a:t>jdk.dio.DeviceMgmtPermission</a:t>
            </a:r>
            <a:r>
              <a:rPr lang="en-US" sz="1400" dirty="0">
                <a:latin typeface="bt_mono-Regular"/>
                <a:cs typeface="bt_mono-Regular"/>
              </a:rPr>
              <a:t> "GPIO24:24", "open";</a:t>
            </a:r>
          </a:p>
          <a:p>
            <a:r>
              <a:rPr lang="en-US" sz="1400" dirty="0">
                <a:latin typeface="bt_mono-Regular"/>
                <a:cs typeface="bt_mono-Regular"/>
              </a:rPr>
              <a:t>};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78278" y="206843"/>
            <a:ext cx="56879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bt_mono-Bold"/>
                <a:cs typeface="bt_mono-Bold"/>
              </a:rPr>
              <a:t>Our Lab: Create a Candy Vending Machine</a:t>
            </a:r>
            <a:endParaRPr lang="en-US" sz="3200" b="1" dirty="0">
              <a:latin typeface="bt_mono-Bold"/>
              <a:cs typeface="bt_mono-Bold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37392" y="206843"/>
            <a:ext cx="1692374" cy="1052572"/>
            <a:chOff x="737392" y="408466"/>
            <a:chExt cx="1692374" cy="1052572"/>
          </a:xfrm>
        </p:grpSpPr>
        <p:pic>
          <p:nvPicPr>
            <p:cNvPr id="9" name="Picture 8" descr="Raspi_Colour_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392" y="408466"/>
              <a:ext cx="873165" cy="1052572"/>
            </a:xfrm>
            <a:prstGeom prst="rect">
              <a:avLst/>
            </a:prstGeom>
          </p:spPr>
        </p:pic>
        <p:pic>
          <p:nvPicPr>
            <p:cNvPr id="12" name="Picture 11" descr="java-logo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5688" y="408466"/>
              <a:ext cx="574078" cy="1052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1649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24346" y="2220477"/>
            <a:ext cx="809822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t_mono-Regular"/>
                <a:cs typeface="bt_mono-Regular"/>
              </a:rPr>
              <a:t>Now, let’s start the machine application</a:t>
            </a:r>
          </a:p>
          <a:p>
            <a:endParaRPr lang="en-US" sz="1400" dirty="0">
              <a:latin typeface="bt_mono-Regular"/>
              <a:cs typeface="bt_mono-Regular"/>
            </a:endParaRPr>
          </a:p>
          <a:p>
            <a:r>
              <a:rPr lang="en-US" sz="1400" b="1" dirty="0" smtClean="0">
                <a:latin typeface="bt_mono-Regular"/>
                <a:cs typeface="bt_mono-Regular"/>
              </a:rPr>
              <a:t>$ </a:t>
            </a:r>
            <a:r>
              <a:rPr lang="en-US" sz="1400" b="1" dirty="0" err="1" smtClean="0">
                <a:latin typeface="bt_mono-Regular"/>
                <a:cs typeface="bt_mono-Regular"/>
              </a:rPr>
              <a:t>sudo</a:t>
            </a:r>
            <a:r>
              <a:rPr lang="en-US" sz="1400" b="1" dirty="0" smtClean="0">
                <a:latin typeface="bt_mono-Regular"/>
                <a:cs typeface="bt_mono-Regular"/>
              </a:rPr>
              <a:t> </a:t>
            </a:r>
            <a:r>
              <a:rPr lang="en-US" sz="1400" b="1" dirty="0">
                <a:latin typeface="bt_mono-Regular"/>
                <a:cs typeface="bt_mono-Regular"/>
              </a:rPr>
              <a:t>java </a:t>
            </a:r>
            <a:endParaRPr lang="en-US" sz="1400" b="1" dirty="0" smtClean="0">
              <a:latin typeface="bt_mono-Regular"/>
              <a:cs typeface="bt_mono-Regular"/>
            </a:endParaRPr>
          </a:p>
          <a:p>
            <a:r>
              <a:rPr lang="en-US" sz="1400" b="1" dirty="0" smtClean="0">
                <a:latin typeface="bt_mono-Regular"/>
                <a:cs typeface="bt_mono-Regular"/>
              </a:rPr>
              <a:t>-</a:t>
            </a:r>
            <a:r>
              <a:rPr lang="en-US" sz="1400" b="1" dirty="0" err="1">
                <a:latin typeface="bt_mono-Regular"/>
                <a:cs typeface="bt_mono-Regular"/>
              </a:rPr>
              <a:t>Djdk.dio.registry</a:t>
            </a:r>
            <a:r>
              <a:rPr lang="en-US" sz="1400" b="1" dirty="0">
                <a:latin typeface="bt_mono-Regular"/>
                <a:cs typeface="bt_mono-Regular"/>
              </a:rPr>
              <a:t>=/home/pi/java/</a:t>
            </a:r>
            <a:r>
              <a:rPr lang="en-US" sz="1400" b="1" dirty="0" err="1">
                <a:latin typeface="bt_mono-Regular"/>
                <a:cs typeface="bt_mono-Regular"/>
              </a:rPr>
              <a:t>dio</a:t>
            </a:r>
            <a:r>
              <a:rPr lang="en-US" sz="1400" b="1" dirty="0">
                <a:latin typeface="bt_mono-Regular"/>
                <a:cs typeface="bt_mono-Regular"/>
              </a:rPr>
              <a:t>/</a:t>
            </a:r>
            <a:r>
              <a:rPr lang="en-US" sz="1400" b="1" dirty="0" err="1">
                <a:latin typeface="bt_mono-Regular"/>
                <a:cs typeface="bt_mono-Regular"/>
              </a:rPr>
              <a:t>config</a:t>
            </a:r>
            <a:r>
              <a:rPr lang="en-US" sz="1400" b="1" dirty="0">
                <a:latin typeface="bt_mono-Regular"/>
                <a:cs typeface="bt_mono-Regular"/>
              </a:rPr>
              <a:t>/</a:t>
            </a:r>
            <a:r>
              <a:rPr lang="en-US" sz="1400" b="1" dirty="0" err="1">
                <a:latin typeface="bt_mono-Regular"/>
                <a:cs typeface="bt_mono-Regular"/>
              </a:rPr>
              <a:t>dio.properties-raspberrypi</a:t>
            </a:r>
            <a:r>
              <a:rPr lang="en-US" sz="1400" b="1" dirty="0">
                <a:latin typeface="bt_mono-Regular"/>
                <a:cs typeface="bt_mono-Regular"/>
              </a:rPr>
              <a:t> </a:t>
            </a:r>
            <a:endParaRPr lang="en-US" sz="1400" b="1" dirty="0" smtClean="0">
              <a:latin typeface="bt_mono-Regular"/>
              <a:cs typeface="bt_mono-Regular"/>
            </a:endParaRPr>
          </a:p>
          <a:p>
            <a:r>
              <a:rPr lang="en-US" sz="1400" b="1" dirty="0" smtClean="0">
                <a:latin typeface="bt_mono-Regular"/>
                <a:cs typeface="bt_mono-Regular"/>
              </a:rPr>
              <a:t>-</a:t>
            </a:r>
            <a:r>
              <a:rPr lang="en-US" sz="1400" b="1" dirty="0" err="1">
                <a:latin typeface="bt_mono-Regular"/>
                <a:cs typeface="bt_mono-Regular"/>
              </a:rPr>
              <a:t>Djava.security.policy</a:t>
            </a:r>
            <a:r>
              <a:rPr lang="en-US" sz="1400" b="1" dirty="0">
                <a:latin typeface="bt_mono-Regular"/>
                <a:cs typeface="bt_mono-Regular"/>
              </a:rPr>
              <a:t>=/home/pi/java/</a:t>
            </a:r>
            <a:r>
              <a:rPr lang="en-US" sz="1400" b="1" dirty="0" err="1">
                <a:latin typeface="bt_mono-Regular"/>
                <a:cs typeface="bt_mono-Regular"/>
              </a:rPr>
              <a:t>nativegpio</a:t>
            </a:r>
            <a:r>
              <a:rPr lang="en-US" sz="1400" b="1" dirty="0">
                <a:latin typeface="bt_mono-Regular"/>
                <a:cs typeface="bt_mono-Regular"/>
              </a:rPr>
              <a:t>/</a:t>
            </a:r>
            <a:r>
              <a:rPr lang="en-US" sz="1400" b="1" dirty="0" err="1">
                <a:latin typeface="bt_mono-Regular"/>
                <a:cs typeface="bt_mono-Regular"/>
              </a:rPr>
              <a:t>gpio.policy</a:t>
            </a:r>
            <a:r>
              <a:rPr lang="en-US" sz="1400" b="1" dirty="0">
                <a:latin typeface="bt_mono-Regular"/>
                <a:cs typeface="bt_mono-Regular"/>
              </a:rPr>
              <a:t> </a:t>
            </a:r>
            <a:endParaRPr lang="en-US" sz="1400" b="1" dirty="0" smtClean="0">
              <a:latin typeface="bt_mono-Regular"/>
              <a:cs typeface="bt_mono-Regular"/>
            </a:endParaRPr>
          </a:p>
          <a:p>
            <a:r>
              <a:rPr lang="en-US" sz="1400" b="1" dirty="0" smtClean="0">
                <a:latin typeface="bt_mono-Regular"/>
                <a:cs typeface="bt_mono-Regular"/>
              </a:rPr>
              <a:t>-</a:t>
            </a:r>
            <a:r>
              <a:rPr lang="en-US" sz="1400" b="1" dirty="0">
                <a:latin typeface="bt_mono-Regular"/>
                <a:cs typeface="bt_mono-Regular"/>
              </a:rPr>
              <a:t>jar </a:t>
            </a:r>
            <a:r>
              <a:rPr lang="en-US" sz="1400" b="1" dirty="0" err="1" smtClean="0">
                <a:latin typeface="bt_mono-Regular"/>
                <a:cs typeface="bt_mono-Regular"/>
              </a:rPr>
              <a:t>candies.jar</a:t>
            </a:r>
            <a:r>
              <a:rPr lang="en-US" sz="1400" b="1" dirty="0" smtClean="0">
                <a:latin typeface="bt_mono-Regular"/>
                <a:cs typeface="bt_mono-Regular"/>
              </a:rPr>
              <a:t> </a:t>
            </a:r>
            <a:r>
              <a:rPr lang="en-US" sz="1400" b="1" dirty="0" err="1" smtClean="0">
                <a:latin typeface="bt_mono-Regular"/>
                <a:cs typeface="bt_mono-Regular"/>
              </a:rPr>
              <a:t>iot.eclipse.org</a:t>
            </a:r>
            <a:r>
              <a:rPr lang="en-US" sz="1400" b="1" dirty="0" smtClean="0">
                <a:latin typeface="bt_mono-Regular"/>
                <a:cs typeface="bt_mono-Regular"/>
              </a:rPr>
              <a:t> </a:t>
            </a:r>
            <a:r>
              <a:rPr lang="en-US" sz="1400" b="1" dirty="0" err="1" smtClean="0">
                <a:latin typeface="bt_mono-Regular"/>
                <a:cs typeface="bt_mono-Regular"/>
              </a:rPr>
              <a:t>jeffprestes</a:t>
            </a:r>
            <a:r>
              <a:rPr lang="en-US" sz="1400" b="1" dirty="0">
                <a:latin typeface="bt_mono-Regular"/>
                <a:cs typeface="bt_mono-Regular"/>
              </a:rPr>
              <a:t>/candies/world </a:t>
            </a:r>
            <a:r>
              <a:rPr lang="en-US" sz="1400" b="1" dirty="0" err="1">
                <a:latin typeface="bt_mono-Regular"/>
                <a:cs typeface="bt_mono-Regular"/>
              </a:rPr>
              <a:t>machineusa</a:t>
            </a:r>
            <a:r>
              <a:rPr lang="en-US" sz="1400" b="1" dirty="0">
                <a:latin typeface="bt_mono-Regular"/>
                <a:cs typeface="bt_mono-Regular"/>
              </a:rPr>
              <a:t> </a:t>
            </a:r>
            <a:r>
              <a:rPr lang="en-US" sz="1400" b="1" dirty="0" smtClean="0">
                <a:latin typeface="bt_mono-Regular"/>
                <a:cs typeface="bt_mono-Regular"/>
              </a:rPr>
              <a:t>1883</a:t>
            </a:r>
          </a:p>
          <a:p>
            <a:endParaRPr lang="en-US" sz="1400" dirty="0">
              <a:latin typeface="bt_mono-Regular"/>
              <a:cs typeface="bt_mono-Regular"/>
            </a:endParaRPr>
          </a:p>
          <a:p>
            <a:r>
              <a:rPr lang="en-US" dirty="0" smtClean="0">
                <a:latin typeface="bt_mono-Regular"/>
                <a:cs typeface="bt_mono-Regular"/>
              </a:rPr>
              <a:t>Where:</a:t>
            </a:r>
          </a:p>
          <a:p>
            <a:endParaRPr lang="en-US" dirty="0">
              <a:latin typeface="bt_mono-Regular"/>
              <a:cs typeface="bt_mono-Regular"/>
            </a:endParaRPr>
          </a:p>
          <a:p>
            <a:r>
              <a:rPr lang="en-US" b="1" dirty="0" err="1" smtClean="0">
                <a:latin typeface="bt_mono-Regular"/>
                <a:cs typeface="bt_mono-Regular"/>
              </a:rPr>
              <a:t>iot.eclipse.org</a:t>
            </a:r>
            <a:r>
              <a:rPr lang="en-US" b="1" dirty="0" smtClean="0">
                <a:latin typeface="bt_mono-Regular"/>
                <a:cs typeface="bt_mono-Regular"/>
              </a:rPr>
              <a:t> </a:t>
            </a:r>
            <a:r>
              <a:rPr lang="en-US" dirty="0" smtClean="0">
                <a:latin typeface="bt_mono-Regular"/>
                <a:cs typeface="bt_mono-Regular"/>
              </a:rPr>
              <a:t>is the MQTT server</a:t>
            </a:r>
          </a:p>
          <a:p>
            <a:r>
              <a:rPr lang="en-US" b="1" dirty="0" err="1">
                <a:latin typeface="bt_mono-Regular"/>
                <a:cs typeface="bt_mono-Regular"/>
              </a:rPr>
              <a:t>j</a:t>
            </a:r>
            <a:r>
              <a:rPr lang="en-US" b="1" dirty="0" err="1" smtClean="0">
                <a:latin typeface="bt_mono-Regular"/>
                <a:cs typeface="bt_mono-Regular"/>
              </a:rPr>
              <a:t>effprestes</a:t>
            </a:r>
            <a:r>
              <a:rPr lang="en-US" b="1" dirty="0" smtClean="0">
                <a:latin typeface="bt_mono-Regular"/>
                <a:cs typeface="bt_mono-Regular"/>
              </a:rPr>
              <a:t>/candies/world </a:t>
            </a:r>
            <a:r>
              <a:rPr lang="en-US" dirty="0" smtClean="0">
                <a:latin typeface="bt_mono-Regular"/>
                <a:cs typeface="bt_mono-Regular"/>
              </a:rPr>
              <a:t>is the queue</a:t>
            </a:r>
          </a:p>
          <a:p>
            <a:r>
              <a:rPr lang="en-US" b="1" dirty="0" err="1" smtClean="0">
                <a:latin typeface="bt_mono-Regular"/>
                <a:cs typeface="bt_mono-Regular"/>
              </a:rPr>
              <a:t>machineusa</a:t>
            </a:r>
            <a:r>
              <a:rPr lang="en-US" dirty="0" smtClean="0">
                <a:latin typeface="bt_mono-Regular"/>
                <a:cs typeface="bt_mono-Regular"/>
              </a:rPr>
              <a:t> is the client name</a:t>
            </a:r>
          </a:p>
          <a:p>
            <a:r>
              <a:rPr lang="en-US" b="1" dirty="0" smtClean="0">
                <a:latin typeface="bt_mono-Regular"/>
                <a:cs typeface="bt_mono-Regular"/>
              </a:rPr>
              <a:t>1883</a:t>
            </a:r>
            <a:r>
              <a:rPr lang="en-US" dirty="0" smtClean="0">
                <a:latin typeface="bt_mono-Regular"/>
                <a:cs typeface="bt_mono-Regular"/>
              </a:rPr>
              <a:t> is the MQTT broker port</a:t>
            </a:r>
            <a:endParaRPr lang="en-US" dirty="0">
              <a:latin typeface="bt_mono-Regular"/>
              <a:cs typeface="bt_mono-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78278" y="206843"/>
            <a:ext cx="56879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bt_mono-Bold"/>
                <a:cs typeface="bt_mono-Bold"/>
              </a:rPr>
              <a:t>Our Lab: Create a Candy Vending Machine</a:t>
            </a:r>
            <a:endParaRPr lang="en-US" sz="3200" b="1" dirty="0">
              <a:latin typeface="bt_mono-Bold"/>
              <a:cs typeface="bt_mono-Bold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37392" y="206843"/>
            <a:ext cx="1692374" cy="1052572"/>
            <a:chOff x="737392" y="408466"/>
            <a:chExt cx="1692374" cy="1052572"/>
          </a:xfrm>
        </p:grpSpPr>
        <p:pic>
          <p:nvPicPr>
            <p:cNvPr id="9" name="Picture 8" descr="Raspi_Colour_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392" y="408466"/>
              <a:ext cx="873165" cy="1052572"/>
            </a:xfrm>
            <a:prstGeom prst="rect">
              <a:avLst/>
            </a:prstGeom>
          </p:spPr>
        </p:pic>
        <p:pic>
          <p:nvPicPr>
            <p:cNvPr id="12" name="Picture 11" descr="java-logo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5688" y="408466"/>
              <a:ext cx="574078" cy="1052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4501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78278" y="206843"/>
            <a:ext cx="56879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bt_mono-Bold"/>
                <a:cs typeface="bt_mono-Bold"/>
              </a:rPr>
              <a:t>Our Lab: Create a Candy Vending Machine</a:t>
            </a:r>
            <a:endParaRPr lang="en-US" sz="3200" b="1" dirty="0">
              <a:latin typeface="bt_mono-Bold"/>
              <a:cs typeface="bt_mono-Bold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37392" y="206843"/>
            <a:ext cx="1692374" cy="1052572"/>
            <a:chOff x="737392" y="408466"/>
            <a:chExt cx="1692374" cy="1052572"/>
          </a:xfrm>
        </p:grpSpPr>
        <p:pic>
          <p:nvPicPr>
            <p:cNvPr id="9" name="Picture 8" descr="Raspi_Colour_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392" y="408466"/>
              <a:ext cx="873165" cy="1052572"/>
            </a:xfrm>
            <a:prstGeom prst="rect">
              <a:avLst/>
            </a:prstGeom>
          </p:spPr>
        </p:pic>
        <p:pic>
          <p:nvPicPr>
            <p:cNvPr id="12" name="Picture 11" descr="java-logo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5688" y="408466"/>
              <a:ext cx="574078" cy="1052572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737392" y="2624667"/>
            <a:ext cx="76288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bt_mono-Bold"/>
                <a:cs typeface="bt_mono-Bold"/>
              </a:rPr>
              <a:t>To buy</a:t>
            </a:r>
          </a:p>
          <a:p>
            <a:endParaRPr lang="en-US" dirty="0">
              <a:latin typeface="bt_mono-Bold"/>
              <a:cs typeface="bt_mono-Bold"/>
            </a:endParaRPr>
          </a:p>
          <a:p>
            <a:r>
              <a:rPr lang="en-US" dirty="0" smtClean="0">
                <a:latin typeface="bt_mono-Bold"/>
                <a:cs typeface="bt_mono-Bold"/>
              </a:rPr>
              <a:t>Create a Premier account in PayPal Sandbox</a:t>
            </a:r>
            <a:br>
              <a:rPr lang="en-US" dirty="0" smtClean="0">
                <a:latin typeface="bt_mono-Bold"/>
                <a:cs typeface="bt_mono-Bold"/>
              </a:rPr>
            </a:br>
            <a:r>
              <a:rPr lang="en-US" dirty="0" smtClean="0">
                <a:latin typeface="bt_mono-Bold"/>
                <a:cs typeface="bt_mono-Bold"/>
              </a:rPr>
              <a:t/>
            </a:r>
            <a:br>
              <a:rPr lang="en-US" dirty="0" smtClean="0">
                <a:latin typeface="bt_mono-Bold"/>
                <a:cs typeface="bt_mono-Bold"/>
              </a:rPr>
            </a:br>
            <a:r>
              <a:rPr lang="en-US" b="1" dirty="0" err="1" smtClean="0">
                <a:latin typeface="bt_mono-Bold"/>
                <a:cs typeface="bt_mono-Bold"/>
              </a:rPr>
              <a:t>developer.paypal.com</a:t>
            </a:r>
            <a:r>
              <a:rPr lang="en-US" b="1" dirty="0" smtClean="0">
                <a:latin typeface="bt_mono-Bold"/>
                <a:cs typeface="bt_mono-Bold"/>
              </a:rPr>
              <a:t> -&gt; Dashboard -&gt; Sandbox -&gt; Accounts -&gt; Create Account</a:t>
            </a:r>
          </a:p>
          <a:p>
            <a:endParaRPr lang="en-US" dirty="0" smtClean="0">
              <a:latin typeface="bt_mono-Bold"/>
              <a:cs typeface="bt_mono-Bold"/>
            </a:endParaRPr>
          </a:p>
          <a:p>
            <a:r>
              <a:rPr lang="en-US" dirty="0" smtClean="0">
                <a:latin typeface="bt_mono-Bold"/>
                <a:cs typeface="bt_mono-Bold"/>
              </a:rPr>
              <a:t>Later, </a:t>
            </a:r>
            <a:r>
              <a:rPr lang="en-US" dirty="0" err="1" smtClean="0">
                <a:latin typeface="bt_mono-Bold"/>
                <a:cs typeface="bt_mono-Bold"/>
              </a:rPr>
              <a:t>goto</a:t>
            </a:r>
            <a:r>
              <a:rPr lang="en-US" dirty="0" smtClean="0">
                <a:latin typeface="bt_mono-Bold"/>
                <a:cs typeface="bt_mono-Bold"/>
              </a:rPr>
              <a:t> </a:t>
            </a:r>
            <a:r>
              <a:rPr lang="en-US" sz="2400" b="1" dirty="0" err="1" smtClean="0">
                <a:latin typeface="bt_mono-Bold"/>
                <a:cs typeface="bt_mono-Bold"/>
              </a:rPr>
              <a:t>candies.novatrix.com.br</a:t>
            </a:r>
            <a:r>
              <a:rPr lang="en-US" dirty="0" smtClean="0">
                <a:latin typeface="bt_mono-Bold"/>
                <a:cs typeface="bt_mono-Bold"/>
              </a:rPr>
              <a:t> in your mobile phone and use this user as a buyer</a:t>
            </a:r>
            <a:endParaRPr lang="en-US" dirty="0">
              <a:latin typeface="bt_mono-Bold"/>
              <a:cs typeface="bt_mono-Bold"/>
            </a:endParaRPr>
          </a:p>
        </p:txBody>
      </p:sp>
    </p:spTree>
    <p:extLst>
      <p:ext uri="{BB962C8B-B14F-4D97-AF65-F5344CB8AC3E}">
        <p14:creationId xmlns:p14="http://schemas.microsoft.com/office/powerpoint/2010/main" val="32307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ainel-eletronic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285" y="2547257"/>
            <a:ext cx="4724400" cy="3365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0285" y="140760"/>
            <a:ext cx="7209412" cy="1083884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bt_mono-Regular"/>
                <a:cs typeface="bt_mono-Regular"/>
              </a:rPr>
              <a:t>And this is not new…	</a:t>
            </a:r>
            <a:endParaRPr lang="en-US" b="1" dirty="0">
              <a:latin typeface="bt_mono-Regular"/>
              <a:cs typeface="bt_mono-Regular"/>
            </a:endParaRPr>
          </a:p>
        </p:txBody>
      </p:sp>
      <p:pic>
        <p:nvPicPr>
          <p:cNvPr id="8" name="Picture 7" descr="electronic-toy-robots-of-the-1980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85" y="1351644"/>
            <a:ext cx="4445000" cy="3175000"/>
          </a:xfrm>
          <a:prstGeom prst="rect">
            <a:avLst/>
          </a:prstGeom>
        </p:spPr>
      </p:pic>
      <p:pic>
        <p:nvPicPr>
          <p:cNvPr id="7" name="Picture 6" descr="west_coast.1979.102638093.lg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70" y="4680859"/>
            <a:ext cx="2657929" cy="196155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89712" y="1841503"/>
            <a:ext cx="3308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bt_mono-Regular"/>
                <a:cs typeface="bt_mono-Regular"/>
              </a:rPr>
              <a:t>(who has gray hair can say… P)</a:t>
            </a:r>
            <a:endParaRPr lang="en-US" sz="1400" dirty="0">
              <a:latin typeface="bt_mono-Regular"/>
              <a:cs typeface="bt_mon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00590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9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twork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833" y="638590"/>
            <a:ext cx="5053330" cy="505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964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D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H-Poster-Raleig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0" y="0"/>
            <a:ext cx="44551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45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890357"/>
            <a:ext cx="9144000" cy="19676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90169" y="1848485"/>
            <a:ext cx="112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t_mono-Regular"/>
                <a:cs typeface="bt_mono-Regular"/>
              </a:rPr>
              <a:t>Thanks.</a:t>
            </a:r>
            <a:endParaRPr lang="en-US" dirty="0">
              <a:latin typeface="bt_mono-Regular"/>
              <a:cs typeface="bt_mono-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0013" y="5030367"/>
            <a:ext cx="366561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bt_mono-Bold"/>
                <a:cs typeface="bt_mono-Bold"/>
              </a:rPr>
              <a:t>Jeff Prestes</a:t>
            </a:r>
            <a:r>
              <a:rPr lang="en-US" dirty="0" smtClean="0">
                <a:solidFill>
                  <a:srgbClr val="FFFFFF"/>
                </a:solidFill>
                <a:latin typeface="bt_mono-Bold"/>
                <a:cs typeface="bt_mono-Bold"/>
              </a:rPr>
              <a:t/>
            </a:r>
            <a:br>
              <a:rPr lang="en-US" dirty="0" smtClean="0">
                <a:solidFill>
                  <a:srgbClr val="FFFFFF"/>
                </a:solidFill>
                <a:latin typeface="bt_mono-Bold"/>
                <a:cs typeface="bt_mono-Bold"/>
              </a:rPr>
            </a:br>
            <a:endParaRPr lang="en-US" dirty="0" smtClean="0">
              <a:solidFill>
                <a:srgbClr val="FFFFFF"/>
              </a:solidFill>
              <a:latin typeface="bt_mono-Bold"/>
              <a:cs typeface="bt_mono-Bold"/>
            </a:endParaRPr>
          </a:p>
          <a:p>
            <a:r>
              <a:rPr lang="en-US" dirty="0" smtClean="0">
                <a:solidFill>
                  <a:srgbClr val="FFFFFF"/>
                </a:solidFill>
                <a:latin typeface="bt_mono-Bold"/>
                <a:cs typeface="bt_mono-Bold"/>
              </a:rPr>
              <a:t>@</a:t>
            </a:r>
            <a:r>
              <a:rPr lang="en-US" dirty="0" err="1" smtClean="0">
                <a:solidFill>
                  <a:srgbClr val="FFFFFF"/>
                </a:solidFill>
                <a:latin typeface="bt_mono-Bold"/>
                <a:cs typeface="bt_mono-Bold"/>
              </a:rPr>
              <a:t>jeffprestes</a:t>
            </a:r>
            <a:endParaRPr lang="en-US" dirty="0" smtClean="0">
              <a:solidFill>
                <a:srgbClr val="FFFFFF"/>
              </a:solidFill>
              <a:latin typeface="bt_mono-Bold"/>
              <a:cs typeface="bt_mono-Bold"/>
            </a:endParaRPr>
          </a:p>
          <a:p>
            <a:r>
              <a:rPr lang="en-US" dirty="0" err="1" smtClean="0">
                <a:solidFill>
                  <a:srgbClr val="FFFFFF"/>
                </a:solidFill>
                <a:latin typeface="bt_mono-Bold"/>
                <a:cs typeface="bt_mono-Bold"/>
              </a:rPr>
              <a:t>Slideshare.com</a:t>
            </a:r>
            <a:r>
              <a:rPr lang="en-US" dirty="0" smtClean="0">
                <a:solidFill>
                  <a:srgbClr val="FFFFFF"/>
                </a:solidFill>
                <a:latin typeface="bt_mono-Bold"/>
                <a:cs typeface="bt_mono-Bold"/>
              </a:rPr>
              <a:t>/</a:t>
            </a:r>
            <a:r>
              <a:rPr lang="en-US" dirty="0" err="1" smtClean="0">
                <a:solidFill>
                  <a:srgbClr val="FFFFFF"/>
                </a:solidFill>
                <a:latin typeface="bt_mono-Bold"/>
                <a:cs typeface="bt_mono-Bold"/>
              </a:rPr>
              <a:t>jeffprestes</a:t>
            </a:r>
            <a:endParaRPr lang="en-US" dirty="0" smtClean="0">
              <a:solidFill>
                <a:srgbClr val="FFFFFF"/>
              </a:solidFill>
              <a:latin typeface="bt_mono-Bold"/>
              <a:cs typeface="bt_mono-Bold"/>
            </a:endParaRPr>
          </a:p>
          <a:p>
            <a:r>
              <a:rPr lang="en-US" dirty="0" err="1" smtClean="0">
                <a:solidFill>
                  <a:srgbClr val="FFFFFF"/>
                </a:solidFill>
                <a:latin typeface="bt_mono-Bold"/>
                <a:cs typeface="bt_mono-Bold"/>
              </a:rPr>
              <a:t>Github.com</a:t>
            </a:r>
            <a:r>
              <a:rPr lang="en-US" dirty="0" smtClean="0">
                <a:solidFill>
                  <a:srgbClr val="FFFFFF"/>
                </a:solidFill>
                <a:latin typeface="bt_mono-Bold"/>
                <a:cs typeface="bt_mono-Bold"/>
              </a:rPr>
              <a:t>/</a:t>
            </a:r>
            <a:r>
              <a:rPr lang="en-US" dirty="0" err="1" smtClean="0">
                <a:solidFill>
                  <a:srgbClr val="FFFFFF"/>
                </a:solidFill>
                <a:latin typeface="bt_mono-Bold"/>
                <a:cs typeface="bt_mono-Bold"/>
              </a:rPr>
              <a:t>jeffprestes</a:t>
            </a:r>
            <a:endParaRPr lang="en-US" dirty="0" smtClean="0">
              <a:solidFill>
                <a:srgbClr val="FFFFFF"/>
              </a:solidFill>
              <a:latin typeface="bt_mono-Bold"/>
              <a:cs typeface="bt_mono-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96902" y="5567396"/>
            <a:ext cx="44689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bt_mono-Bold"/>
                <a:cs typeface="bt_mono-Bold"/>
              </a:rPr>
              <a:t>@</a:t>
            </a:r>
            <a:r>
              <a:rPr lang="en-US" dirty="0" err="1">
                <a:solidFill>
                  <a:srgbClr val="FFFFFF"/>
                </a:solidFill>
                <a:latin typeface="bt_mono-Bold"/>
                <a:cs typeface="bt_mono-Bold"/>
              </a:rPr>
              <a:t>paypaldev</a:t>
            </a:r>
            <a:endParaRPr lang="en-US" dirty="0">
              <a:solidFill>
                <a:srgbClr val="FFFFFF"/>
              </a:solidFill>
              <a:latin typeface="bt_mono-Bold"/>
              <a:cs typeface="bt_mono-Bold"/>
            </a:endParaRPr>
          </a:p>
          <a:p>
            <a:r>
              <a:rPr lang="en-US" dirty="0" err="1" smtClean="0">
                <a:solidFill>
                  <a:srgbClr val="FFFFFF"/>
                </a:solidFill>
                <a:latin typeface="bt_mono-Bold"/>
                <a:cs typeface="bt_mono-Bold"/>
              </a:rPr>
              <a:t>developer.paypal.com</a:t>
            </a:r>
            <a:endParaRPr lang="en-US" dirty="0">
              <a:solidFill>
                <a:srgbClr val="FFFFFF"/>
              </a:solidFill>
              <a:latin typeface="bt_mono-Bold"/>
              <a:cs typeface="bt_mono-Bold"/>
            </a:endParaRPr>
          </a:p>
          <a:p>
            <a:r>
              <a:rPr lang="en-US" dirty="0" err="1">
                <a:solidFill>
                  <a:srgbClr val="FFFFFF"/>
                </a:solidFill>
                <a:latin typeface="bt_mono-Bold"/>
                <a:cs typeface="bt_mono-Bold"/>
              </a:rPr>
              <a:t>developers.braintreepayments.com</a:t>
            </a:r>
            <a:endParaRPr lang="en-US" dirty="0">
              <a:solidFill>
                <a:srgbClr val="FFFFFF"/>
              </a:solidFill>
              <a:latin typeface="bt_mono-Bold"/>
              <a:cs typeface="bt_mono-Bold"/>
            </a:endParaRPr>
          </a:p>
        </p:txBody>
      </p:sp>
      <p:pic>
        <p:nvPicPr>
          <p:cNvPr id="3" name="Picture 2" descr="yay_real_smile_dog_by_embercoral-d4iqai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919" y="594486"/>
            <a:ext cx="2793875" cy="279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300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7759"/>
            <a:ext cx="7772400" cy="1470025"/>
          </a:xfrm>
        </p:spPr>
        <p:txBody>
          <a:bodyPr/>
          <a:lstStyle/>
          <a:p>
            <a:r>
              <a:rPr lang="en-US" b="1" dirty="0" smtClean="0">
                <a:latin typeface="bt_mono-Regular"/>
                <a:cs typeface="bt_mono-Regular"/>
              </a:rPr>
              <a:t>What is </a:t>
            </a:r>
            <a:r>
              <a:rPr lang="en-US" b="1" dirty="0" err="1" smtClean="0">
                <a:latin typeface="bt_mono-Regular"/>
                <a:cs typeface="bt_mono-Regular"/>
              </a:rPr>
              <a:t>IoT</a:t>
            </a:r>
            <a:r>
              <a:rPr lang="en-US" b="1" dirty="0" smtClean="0">
                <a:latin typeface="bt_mono-Regular"/>
                <a:cs typeface="bt_mono-Regular"/>
              </a:rPr>
              <a:t>?	</a:t>
            </a:r>
            <a:endParaRPr lang="en-US" b="1" dirty="0">
              <a:latin typeface="bt_mono-Regular"/>
              <a:cs typeface="bt_mono-Regular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0813" y="1944915"/>
            <a:ext cx="3164115" cy="447765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bt_mono-Regular"/>
                <a:cs typeface="bt_mono-Regular"/>
              </a:rPr>
              <a:t>Internet</a:t>
            </a:r>
            <a:br>
              <a:rPr lang="en-US" dirty="0" smtClean="0">
                <a:latin typeface="bt_mono-Regular"/>
                <a:cs typeface="bt_mono-Regular"/>
              </a:rPr>
            </a:br>
            <a:r>
              <a:rPr lang="en-US" dirty="0" smtClean="0">
                <a:latin typeface="bt_mono-Regular"/>
                <a:cs typeface="bt_mono-Regular"/>
              </a:rPr>
              <a:t/>
            </a:r>
            <a:br>
              <a:rPr lang="en-US" dirty="0" smtClean="0">
                <a:latin typeface="bt_mono-Regular"/>
                <a:cs typeface="bt_mono-Regular"/>
              </a:rPr>
            </a:br>
            <a:r>
              <a:rPr lang="en-US" dirty="0" smtClean="0">
                <a:latin typeface="bt_mono-Regular"/>
                <a:cs typeface="bt_mono-Regular"/>
              </a:rPr>
              <a:t>Million of Web Services</a:t>
            </a:r>
            <a:br>
              <a:rPr lang="en-US" dirty="0" smtClean="0">
                <a:latin typeface="bt_mono-Regular"/>
                <a:cs typeface="bt_mono-Regular"/>
              </a:rPr>
            </a:br>
            <a:r>
              <a:rPr lang="en-US" dirty="0" smtClean="0">
                <a:latin typeface="bt_mono-Regular"/>
                <a:cs typeface="bt_mono-Regular"/>
              </a:rPr>
              <a:t/>
            </a:r>
            <a:br>
              <a:rPr lang="en-US" dirty="0" smtClean="0">
                <a:latin typeface="bt_mono-Regular"/>
                <a:cs typeface="bt_mono-Regular"/>
              </a:rPr>
            </a:br>
            <a:r>
              <a:rPr lang="en-US" dirty="0" smtClean="0">
                <a:latin typeface="bt_mono-Regular"/>
                <a:cs typeface="bt_mono-Regular"/>
              </a:rPr>
              <a:t>(PayPal, Twitter, Google, Netflix, Facebook)</a:t>
            </a:r>
            <a:endParaRPr lang="en-US" dirty="0">
              <a:latin typeface="bt_mono-Regular"/>
              <a:cs typeface="bt_mono-Regular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898569" y="1944915"/>
            <a:ext cx="4003045" cy="4477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bt_mono-Regular"/>
                <a:cs typeface="bt_mono-Regular"/>
              </a:rPr>
              <a:t>Things</a:t>
            </a:r>
            <a:br>
              <a:rPr lang="en-US" dirty="0" smtClean="0">
                <a:latin typeface="bt_mono-Regular"/>
                <a:cs typeface="bt_mono-Regular"/>
              </a:rPr>
            </a:br>
            <a:r>
              <a:rPr lang="en-US" dirty="0" smtClean="0">
                <a:latin typeface="bt_mono-Regular"/>
                <a:cs typeface="bt_mono-Regular"/>
              </a:rPr>
              <a:t/>
            </a:r>
            <a:br>
              <a:rPr lang="en-US" dirty="0" smtClean="0">
                <a:latin typeface="bt_mono-Regular"/>
                <a:cs typeface="bt_mono-Regular"/>
              </a:rPr>
            </a:br>
            <a:r>
              <a:rPr lang="en-US" dirty="0" smtClean="0">
                <a:latin typeface="bt_mono-Regular"/>
                <a:cs typeface="bt_mono-Regular"/>
              </a:rPr>
              <a:t>Billions of sensors, motors, displays, appliances, toys, cars, stores, robots</a:t>
            </a:r>
            <a:endParaRPr lang="en-US" dirty="0">
              <a:latin typeface="bt_mono-Regular"/>
              <a:cs typeface="bt_mono-Regula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36567" y="3501573"/>
            <a:ext cx="4656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+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697204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28896" y="297005"/>
            <a:ext cx="80391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bt_mono-Bold"/>
                <a:cs typeface="bt_mono-Bold"/>
              </a:rPr>
              <a:t>And to work with </a:t>
            </a:r>
            <a:r>
              <a:rPr lang="en-US" sz="3200" b="1" dirty="0" err="1" smtClean="0">
                <a:latin typeface="bt_mono-Bold"/>
                <a:cs typeface="bt_mono-Bold"/>
              </a:rPr>
              <a:t>IoT</a:t>
            </a:r>
            <a:r>
              <a:rPr lang="en-US" sz="3200" b="1" dirty="0" smtClean="0">
                <a:latin typeface="bt_mono-Bold"/>
                <a:cs typeface="bt_mono-Bold"/>
              </a:rPr>
              <a:t> you’re going </a:t>
            </a:r>
            <a:br>
              <a:rPr lang="en-US" sz="3200" b="1" dirty="0" smtClean="0">
                <a:latin typeface="bt_mono-Bold"/>
                <a:cs typeface="bt_mono-Bold"/>
              </a:rPr>
            </a:br>
            <a:r>
              <a:rPr lang="en-US" sz="3200" b="1" dirty="0" smtClean="0">
                <a:latin typeface="bt_mono-Bold"/>
                <a:cs typeface="bt_mono-Bold"/>
              </a:rPr>
              <a:t>to need more skills</a:t>
            </a:r>
            <a:endParaRPr lang="en-US" sz="3200" b="1" dirty="0">
              <a:latin typeface="bt_mono-Bold"/>
              <a:cs typeface="bt_mono-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8896" y="2016106"/>
            <a:ext cx="48654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bt_mono-Bold"/>
                <a:cs typeface="bt_mono-Bold"/>
              </a:rPr>
              <a:t>You’re going to need to a </a:t>
            </a:r>
            <a:r>
              <a:rPr lang="en-US" sz="2000" b="1" dirty="0" err="1" smtClean="0">
                <a:latin typeface="bt_mono-Bold"/>
                <a:cs typeface="bt_mono-Bold"/>
              </a:rPr>
              <a:t>Polimath</a:t>
            </a:r>
            <a:endParaRPr lang="en-US" b="1" dirty="0">
              <a:latin typeface="bt_mono-Bold"/>
              <a:cs typeface="bt_mono-Bold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8896" y="2797500"/>
            <a:ext cx="4572000" cy="338554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latin typeface="bt_mono-Regular"/>
                <a:cs typeface="bt_mono-Regular"/>
              </a:rPr>
              <a:t>A polymath (Greek: π</a:t>
            </a:r>
            <a:r>
              <a:rPr lang="en-US" sz="1600" dirty="0" err="1">
                <a:latin typeface="bt_mono-Regular"/>
                <a:cs typeface="bt_mono-Regular"/>
              </a:rPr>
              <a:t>ολυμ</a:t>
            </a:r>
            <a:r>
              <a:rPr lang="en-US" sz="1600" dirty="0">
                <a:latin typeface="bt_mono-Regular"/>
                <a:cs typeface="bt_mono-Regular"/>
              </a:rPr>
              <a:t>α</a:t>
            </a:r>
            <a:r>
              <a:rPr lang="en-US" sz="1600" dirty="0" err="1">
                <a:latin typeface="bt_mono-Regular"/>
                <a:cs typeface="bt_mono-Regular"/>
              </a:rPr>
              <a:t>θής</a:t>
            </a:r>
            <a:r>
              <a:rPr lang="en-US" sz="1600" dirty="0">
                <a:latin typeface="bt_mono-Regular"/>
                <a:cs typeface="bt_mono-Regular"/>
              </a:rPr>
              <a:t>, </a:t>
            </a:r>
            <a:r>
              <a:rPr lang="en-US" sz="1600" dirty="0" err="1">
                <a:latin typeface="bt_mono-Regular"/>
                <a:cs typeface="bt_mono-Regular"/>
              </a:rPr>
              <a:t>polymathēs</a:t>
            </a:r>
            <a:r>
              <a:rPr lang="en-US" sz="1600" dirty="0">
                <a:latin typeface="bt_mono-Regular"/>
                <a:cs typeface="bt_mono-Regular"/>
              </a:rPr>
              <a:t>, "having learned much")[1] is a person whose expertise spans a significant number of different subject areas; such a person is known to draw on complex bodies of knowledge to solve specific problems. The term was first used in the seventeenth century; the related term, </a:t>
            </a:r>
            <a:r>
              <a:rPr lang="en-US" sz="1600" dirty="0" err="1">
                <a:latin typeface="bt_mono-Regular"/>
                <a:cs typeface="bt_mono-Regular"/>
              </a:rPr>
              <a:t>polyhistor</a:t>
            </a:r>
            <a:r>
              <a:rPr lang="en-US" sz="1600" dirty="0">
                <a:latin typeface="bt_mono-Regular"/>
                <a:cs typeface="bt_mono-Regular"/>
              </a:rPr>
              <a:t>, is an ancient term with similar meaning.</a:t>
            </a:r>
            <a:r>
              <a:rPr lang="en-US" sz="1600" dirty="0" smtClean="0">
                <a:latin typeface="bt_mono-Regular"/>
                <a:cs typeface="bt_mono-Regular"/>
              </a:rPr>
              <a:t/>
            </a:r>
            <a:br>
              <a:rPr lang="en-US" sz="1600" dirty="0" smtClean="0">
                <a:latin typeface="bt_mono-Regular"/>
                <a:cs typeface="bt_mono-Regular"/>
              </a:rPr>
            </a:br>
            <a:r>
              <a:rPr lang="en-US" sz="1600" dirty="0" smtClean="0">
                <a:latin typeface="bt_mono-Regular"/>
                <a:cs typeface="bt_mono-Regular"/>
              </a:rPr>
              <a:t/>
            </a:r>
            <a:br>
              <a:rPr lang="en-US" sz="1600" dirty="0" smtClean="0">
                <a:latin typeface="bt_mono-Regular"/>
                <a:cs typeface="bt_mono-Regular"/>
              </a:rPr>
            </a:br>
            <a:r>
              <a:rPr lang="en-US" sz="1100" dirty="0" smtClean="0">
                <a:latin typeface="bt_mono-Regular"/>
                <a:cs typeface="bt_mono-Regular"/>
              </a:rPr>
              <a:t>(Source: Wikipedia - </a:t>
            </a:r>
            <a:r>
              <a:rPr lang="en-US" sz="1100" dirty="0">
                <a:latin typeface="bt_mono-Regular"/>
                <a:cs typeface="bt_mono-Regular"/>
              </a:rPr>
              <a:t>http://</a:t>
            </a:r>
            <a:r>
              <a:rPr lang="en-US" sz="1100" dirty="0" err="1">
                <a:latin typeface="bt_mono-Regular"/>
                <a:cs typeface="bt_mono-Regular"/>
              </a:rPr>
              <a:t>en.wikipedia.org</a:t>
            </a:r>
            <a:r>
              <a:rPr lang="en-US" sz="1100" dirty="0">
                <a:latin typeface="bt_mono-Regular"/>
                <a:cs typeface="bt_mono-Regular"/>
              </a:rPr>
              <a:t>/wiki/Polymath)</a:t>
            </a:r>
          </a:p>
        </p:txBody>
      </p:sp>
      <p:pic>
        <p:nvPicPr>
          <p:cNvPr id="10" name="Picture 9" descr="leonardo-davinci-homem-vitruvi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457" y="1580247"/>
            <a:ext cx="33337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61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D7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eonardo_portrai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79" y="624109"/>
            <a:ext cx="2794000" cy="4381500"/>
          </a:xfrm>
          <a:prstGeom prst="rect">
            <a:avLst/>
          </a:prstGeom>
        </p:spPr>
      </p:pic>
      <p:pic>
        <p:nvPicPr>
          <p:cNvPr id="7" name="Picture 6" descr="Leonardo-DaVinci-Kits-Elenc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844" y="74386"/>
            <a:ext cx="3368040" cy="3962400"/>
          </a:xfrm>
          <a:prstGeom prst="rect">
            <a:avLst/>
          </a:prstGeom>
        </p:spPr>
      </p:pic>
      <p:pic>
        <p:nvPicPr>
          <p:cNvPr id="5" name="Picture 4" descr="Leonardo.Da.Vinci.36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844" y="4036786"/>
            <a:ext cx="3567156" cy="280878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1715" y="5143924"/>
            <a:ext cx="4572000" cy="12772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>
                <a:latin typeface="bt_mono-Regular"/>
                <a:cs typeface="bt_mono-Regular"/>
              </a:rPr>
              <a:t>Italian Polymath. What was da Vinci? Scientist? Engineer? Mathematic? Painter? Sculptor? Musician? Botanic? Anatomist? </a:t>
            </a:r>
            <a:br>
              <a:rPr lang="en-US" sz="1400" dirty="0" smtClean="0">
                <a:latin typeface="bt_mono-Regular"/>
                <a:cs typeface="bt_mono-Regular"/>
              </a:rPr>
            </a:br>
            <a:r>
              <a:rPr lang="en-US" sz="1400" dirty="0" smtClean="0">
                <a:latin typeface="bt_mono-Regular"/>
                <a:cs typeface="bt_mono-Regular"/>
              </a:rPr>
              <a:t/>
            </a:r>
            <a:br>
              <a:rPr lang="en-US" sz="1400" dirty="0" smtClean="0">
                <a:latin typeface="bt_mono-Regular"/>
                <a:cs typeface="bt_mono-Regular"/>
              </a:rPr>
            </a:br>
            <a:r>
              <a:rPr lang="en-US" sz="1050" dirty="0" smtClean="0">
                <a:latin typeface="bt_mono-Regular"/>
                <a:cs typeface="bt_mono-Regular"/>
              </a:rPr>
              <a:t>Source: Wikipedia - http://</a:t>
            </a:r>
            <a:r>
              <a:rPr lang="en-US" sz="1050" dirty="0" err="1" smtClean="0">
                <a:latin typeface="bt_mono-Regular"/>
                <a:cs typeface="bt_mono-Regular"/>
              </a:rPr>
              <a:t>en.wikipedia.org</a:t>
            </a:r>
            <a:r>
              <a:rPr lang="en-US" sz="1050" dirty="0" smtClean="0">
                <a:latin typeface="bt_mono-Regular"/>
                <a:cs typeface="bt_mono-Regular"/>
              </a:rPr>
              <a:t>/wiki/</a:t>
            </a:r>
            <a:r>
              <a:rPr lang="en-US" sz="1050" dirty="0" err="1" smtClean="0">
                <a:latin typeface="bt_mono-Regular"/>
                <a:cs typeface="bt_mono-Regular"/>
              </a:rPr>
              <a:t>Leonardo_da_Vinci</a:t>
            </a:r>
            <a:endParaRPr lang="en-US" sz="1050" dirty="0">
              <a:latin typeface="bt_mono-Regular"/>
              <a:cs typeface="bt_mono-Regular"/>
            </a:endParaRPr>
          </a:p>
        </p:txBody>
      </p:sp>
      <p:pic>
        <p:nvPicPr>
          <p:cNvPr id="9" name="Picture 8" descr="leonardo-da-vinci-signatur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656" y="29749"/>
            <a:ext cx="1956816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111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eonardo-davinci-homem-vitruvi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680032"/>
            <a:ext cx="3333750" cy="3333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3506" y="967405"/>
            <a:ext cx="1657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t_mono-Regular"/>
                <a:cs typeface="bt_mono-Regular"/>
              </a:rPr>
              <a:t>Server Side</a:t>
            </a:r>
            <a:endParaRPr lang="en-US" dirty="0">
              <a:latin typeface="bt_mono-Regular"/>
              <a:cs typeface="bt_mono-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0156" y="3532480"/>
            <a:ext cx="25573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latin typeface="bt_mono-Regular"/>
                <a:cs typeface="bt_mono-Regular"/>
              </a:rPr>
              <a:t>Eletronic</a:t>
            </a:r>
            <a:r>
              <a:rPr lang="en-US" dirty="0" smtClean="0">
                <a:latin typeface="bt_mono-Regular"/>
                <a:cs typeface="bt_mono-Regular"/>
              </a:rPr>
              <a:t/>
            </a:r>
            <a:br>
              <a:rPr lang="en-US" dirty="0" smtClean="0">
                <a:latin typeface="bt_mono-Regular"/>
                <a:cs typeface="bt_mono-Regular"/>
              </a:rPr>
            </a:br>
            <a:r>
              <a:rPr lang="en-US" sz="1100" dirty="0" smtClean="0">
                <a:latin typeface="bt_mono-Regular"/>
                <a:cs typeface="bt_mono-Regular"/>
              </a:rPr>
              <a:t>(sometimes mechanic </a:t>
            </a:r>
            <a:br>
              <a:rPr lang="en-US" sz="1100" dirty="0" smtClean="0">
                <a:latin typeface="bt_mono-Regular"/>
                <a:cs typeface="bt_mono-Regular"/>
              </a:rPr>
            </a:br>
            <a:r>
              <a:rPr lang="en-US" sz="1100" dirty="0" smtClean="0">
                <a:latin typeface="bt_mono-Regular"/>
                <a:cs typeface="bt_mono-Regular"/>
              </a:rPr>
              <a:t>and sculptor on wood or iron)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55260" y="1087931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t_mono-Regular"/>
                <a:cs typeface="bt_mono-Regular"/>
              </a:rPr>
              <a:t>Client/Desktop</a:t>
            </a:r>
            <a:endParaRPr lang="en-US" dirty="0">
              <a:latin typeface="bt_mono-Regular"/>
              <a:cs typeface="bt_mono-Regula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87601" y="4308940"/>
            <a:ext cx="247554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bt_mono-Regular"/>
                <a:cs typeface="bt_mono-Regular"/>
              </a:rPr>
              <a:t>Mobile</a:t>
            </a:r>
            <a:br>
              <a:rPr lang="en-US" dirty="0" smtClean="0">
                <a:latin typeface="bt_mono-Regular"/>
                <a:cs typeface="bt_mono-Regular"/>
              </a:rPr>
            </a:br>
            <a:r>
              <a:rPr lang="en-US" sz="1400" dirty="0" smtClean="0">
                <a:latin typeface="bt_mono-Regular"/>
                <a:cs typeface="bt_mono-Regular"/>
              </a:rPr>
              <a:t>(Beacons e </a:t>
            </a:r>
            <a:r>
              <a:rPr lang="en-US" sz="1400" dirty="0" err="1" smtClean="0">
                <a:latin typeface="bt_mono-Regular"/>
                <a:cs typeface="bt_mono-Regular"/>
              </a:rPr>
              <a:t>Weareables</a:t>
            </a:r>
            <a:r>
              <a:rPr lang="en-US" sz="1400" dirty="0" smtClean="0">
                <a:latin typeface="bt_mono-Regular"/>
                <a:cs typeface="bt_mono-Regular"/>
              </a:rPr>
              <a:t>)</a:t>
            </a:r>
            <a:endParaRPr lang="en-US" dirty="0">
              <a:latin typeface="bt_mono-Regular"/>
              <a:cs typeface="bt_mono-Regula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74561" y="5747526"/>
            <a:ext cx="2460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t_mono-Regular"/>
                <a:cs typeface="bt_mono-Regular"/>
              </a:rPr>
              <a:t>Operation Systems</a:t>
            </a:r>
          </a:p>
        </p:txBody>
      </p:sp>
    </p:spTree>
    <p:extLst>
      <p:ext uri="{BB962C8B-B14F-4D97-AF65-F5344CB8AC3E}">
        <p14:creationId xmlns:p14="http://schemas.microsoft.com/office/powerpoint/2010/main" val="214490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5427</TotalTime>
  <Words>1691</Words>
  <Application>Microsoft Macintosh PowerPoint</Application>
  <PresentationFormat>On-screen Show (4:3)</PresentationFormat>
  <Paragraphs>327</Paragraphs>
  <Slides>52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PowerPoint Presentation</vt:lpstr>
      <vt:lpstr>PowerPoint Presentation</vt:lpstr>
      <vt:lpstr>PowerPoint Presentation</vt:lpstr>
      <vt:lpstr>This is not IoT… (IMHO) </vt:lpstr>
      <vt:lpstr>And this is not new… </vt:lpstr>
      <vt:lpstr>What is IoT?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PayPal / Braintree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Capa </dc:title>
  <dc:creator>Jeff Prestes</dc:creator>
  <cp:lastModifiedBy>Jeff Prestes</cp:lastModifiedBy>
  <cp:revision>114</cp:revision>
  <dcterms:created xsi:type="dcterms:W3CDTF">2015-02-02T11:21:08Z</dcterms:created>
  <dcterms:modified xsi:type="dcterms:W3CDTF">2015-03-12T21:18:02Z</dcterms:modified>
</cp:coreProperties>
</file>